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1" r:id="rId4"/>
    <p:sldId id="352" r:id="rId5"/>
    <p:sldId id="364" r:id="rId6"/>
    <p:sldId id="351" r:id="rId7"/>
    <p:sldId id="354" r:id="rId8"/>
    <p:sldId id="361" r:id="rId9"/>
    <p:sldId id="362" r:id="rId10"/>
    <p:sldId id="365" r:id="rId11"/>
    <p:sldId id="319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66597"/>
            <a:ext cx="3839845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66597"/>
            <a:ext cx="3839845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51803" y="1772422"/>
            <a:ext cx="2420620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04" y="601967"/>
            <a:ext cx="7871459" cy="394970"/>
          </a:xfrm>
          <a:custGeom>
            <a:avLst/>
            <a:gdLst/>
            <a:ahLst/>
            <a:cxnLst/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804" y="601967"/>
            <a:ext cx="7871459" cy="394970"/>
          </a:xfrm>
          <a:custGeom>
            <a:avLst/>
            <a:gdLst/>
            <a:ahLst/>
            <a:cxnLst/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4AD0-6F28-4B66-A20D-7A814EE31D2A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4CB6-2266-46A0-A631-92E94AFB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245" y="1278733"/>
            <a:ext cx="7737508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EF41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163" y="2145018"/>
            <a:ext cx="7417434" cy="433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66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5560" y="5791200"/>
            <a:ext cx="7686040" cy="8476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6945" algn="r">
              <a:lnSpc>
                <a:spcPct val="100000"/>
              </a:lnSpc>
              <a:spcBef>
                <a:spcPts val="13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КОЛОСОВСКИЙ МУНИЦИПАЛЬНЫЙ РАЙОН ОМСКОЙ ОБЛАСТИ</a:t>
            </a:r>
            <a:r>
              <a:rPr lang="ru-RU" sz="1800" b="0" spc="80" dirty="0" smtClean="0">
                <a:solidFill>
                  <a:srgbClr val="0066B3"/>
                </a:solidFill>
                <a:latin typeface="Arial"/>
                <a:cs typeface="Arial"/>
              </a:rPr>
              <a:t>                                                 </a:t>
            </a:r>
            <a:br>
              <a:rPr lang="ru-RU" sz="1800" b="0" spc="80" dirty="0" smtClean="0">
                <a:solidFill>
                  <a:srgbClr val="0066B3"/>
                </a:solidFill>
                <a:latin typeface="Arial"/>
                <a:cs typeface="Arial"/>
              </a:rPr>
            </a:br>
            <a:r>
              <a:rPr lang="ru-RU" sz="1800" b="0" spc="80" dirty="0" smtClean="0">
                <a:solidFill>
                  <a:srgbClr val="0066B3"/>
                </a:solidFill>
                <a:latin typeface="Arial"/>
                <a:cs typeface="Arial"/>
              </a:rPr>
              <a:t>Инвестиционный профиль</a:t>
            </a:r>
            <a:endParaRPr sz="1800" dirty="0">
              <a:latin typeface="Arial"/>
              <a:cs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05000" y="5334000"/>
            <a:ext cx="6858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kolos.omskportal.ru/magnoliaPublic/dam/jcr:3756d14e-b983-4cc5-be11-5d4e8f043026/ScreenShot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412" y="1066800"/>
            <a:ext cx="6477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304800" y="228600"/>
            <a:ext cx="7613650" cy="395288"/>
          </a:xfrm>
          <a:custGeom>
            <a:avLst/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Приоритетные инвестиционные проекты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762000"/>
          <a:ext cx="8458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219200"/>
                <a:gridCol w="914400"/>
                <a:gridCol w="914400"/>
              </a:tblGrid>
              <a:tr h="4445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инвестиций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Рабочие места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Статус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 производственной базы по содержанию КРС мясного направления в с.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Корсино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молочного животноводства в с. Колосовка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229600" y="1676400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29600" y="2286000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7613650" cy="394970"/>
          </a:xfrm>
          <a:custGeom>
            <a:avLst/>
            <a:gdLst/>
            <a:ahLst/>
            <a:cxnLst/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Колосовского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Омской области – С.В. Высоцкий, тел. 8-38160-21144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Колосовского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Омской области – Бородина Н.М., тел. 8-38160-21730 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Колосовского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Омской области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Е.Н., тел. 8-38160-21203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управления сельского хозяйства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Колосовского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Омской области. – Ниязов Р.Г., тел. 8-38160-21133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kolos@mr.omskportal.ru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для корреспонденции: 646350, Омская область, с. Колосовка, ул. Ленина, 5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50" y="660476"/>
            <a:ext cx="5327650" cy="394970"/>
          </a:xfrm>
          <a:custGeom>
            <a:avLst/>
            <a:gdLst/>
            <a:ahLst/>
            <a:cxnLst/>
            <a:rect l="l" t="t" r="r" b="b"/>
            <a:pathLst>
              <a:path w="3443604" h="394969">
                <a:moveTo>
                  <a:pt x="0" y="394817"/>
                </a:moveTo>
                <a:lnTo>
                  <a:pt x="3443300" y="394817"/>
                </a:lnTo>
                <a:lnTo>
                  <a:pt x="3443300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49089"/>
            <a:ext cx="3456304" cy="12700"/>
          </a:xfrm>
          <a:custGeom>
            <a:avLst/>
            <a:gdLst/>
            <a:ahLst/>
            <a:cxnLst/>
            <a:rect l="l" t="t" r="r" b="b"/>
            <a:pathLst>
              <a:path w="3456304" h="12700">
                <a:moveTo>
                  <a:pt x="0" y="12700"/>
                </a:moveTo>
                <a:lnTo>
                  <a:pt x="3456000" y="12700"/>
                </a:lnTo>
                <a:lnTo>
                  <a:pt x="3456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" y="666819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04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635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7294"/>
            <a:ext cx="3456304" cy="0"/>
          </a:xfrm>
          <a:custGeom>
            <a:avLst/>
            <a:gdLst/>
            <a:ahLst/>
            <a:cxnLst/>
            <a:rect l="l" t="t" r="r" b="b"/>
            <a:pathLst>
              <a:path w="3456304">
                <a:moveTo>
                  <a:pt x="0" y="0"/>
                </a:moveTo>
                <a:lnTo>
                  <a:pt x="3456000" y="0"/>
                </a:lnTo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9650" y="666819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0" y="663644"/>
            <a:ext cx="3443604" cy="0"/>
          </a:xfrm>
          <a:custGeom>
            <a:avLst/>
            <a:gdLst/>
            <a:ahLst/>
            <a:cxnLst/>
            <a:rect l="l" t="t" r="r" b="b"/>
            <a:pathLst>
              <a:path w="3443604">
                <a:moveTo>
                  <a:pt x="0" y="0"/>
                </a:moveTo>
                <a:lnTo>
                  <a:pt x="3443300" y="0"/>
                </a:lnTo>
              </a:path>
            </a:pathLst>
          </a:custGeom>
          <a:ln w="6350">
            <a:solidFill>
              <a:srgbClr val="00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0" y="6604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23622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29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0" y="2349512"/>
            <a:ext cx="1357630" cy="1357630"/>
          </a:xfrm>
          <a:custGeom>
            <a:avLst/>
            <a:gdLst/>
            <a:ahLst/>
            <a:cxnLst/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29"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0" y="381000"/>
            <a:ext cx="2209800" cy="1618043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88331" y="3814125"/>
            <a:ext cx="15240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29539" algn="ctr">
              <a:lnSpc>
                <a:spcPct val="100000"/>
              </a:lnSpc>
              <a:spcBef>
                <a:spcPts val="100"/>
              </a:spcBef>
            </a:pPr>
            <a:r>
              <a:rPr lang="ru-RU" sz="1700" b="1" spc="10" dirty="0" smtClean="0">
                <a:solidFill>
                  <a:srgbClr val="0066B3"/>
                </a:solidFill>
                <a:latin typeface="Arial"/>
                <a:cs typeface="Arial"/>
              </a:rPr>
              <a:t>Площадь территории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5531" y="2580204"/>
            <a:ext cx="1144399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3300" b="1" spc="450" dirty="0" smtClean="0">
                <a:solidFill>
                  <a:srgbClr val="FFFFFF"/>
                </a:solidFill>
                <a:latin typeface="Arial"/>
                <a:cs typeface="Arial"/>
              </a:rPr>
              <a:t>4,8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4386" y="3034704"/>
            <a:ext cx="953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5" dirty="0" smtClean="0">
                <a:solidFill>
                  <a:srgbClr val="FFFFFF"/>
                </a:solidFill>
                <a:latin typeface="Arial"/>
                <a:cs typeface="Arial"/>
              </a:rPr>
              <a:t>Тыс.кв. км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0400" y="762000"/>
            <a:ext cx="1410626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3300" b="1" spc="450" dirty="0" smtClean="0">
                <a:solidFill>
                  <a:srgbClr val="FFFFFF"/>
                </a:solidFill>
                <a:latin typeface="Arial"/>
                <a:cs typeface="Arial"/>
              </a:rPr>
              <a:t>9,0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8855" y="1339317"/>
            <a:ext cx="953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тыс.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человек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863" y="629425"/>
            <a:ext cx="473293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 dirty="0">
                <a:solidFill>
                  <a:srgbClr val="FFFFFF"/>
                </a:solidFill>
                <a:latin typeface="Arial"/>
                <a:cs typeface="Arial"/>
              </a:rPr>
              <a:t>Общие</a:t>
            </a:r>
            <a:r>
              <a:rPr sz="2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0" dirty="0" smtClean="0">
                <a:solidFill>
                  <a:srgbClr val="FFFFFF"/>
                </a:solidFill>
                <a:latin typeface="Arial"/>
                <a:cs typeface="Arial"/>
              </a:rPr>
              <a:t>сведения</a:t>
            </a:r>
            <a:r>
              <a:rPr lang="ru-RU" sz="2500" b="1" spc="-50" dirty="0" smtClean="0">
                <a:solidFill>
                  <a:srgbClr val="FFFFFF"/>
                </a:solidFill>
                <a:latin typeface="Arial"/>
                <a:cs typeface="Arial"/>
              </a:rPr>
              <a:t> о районе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1000" y="1066800"/>
            <a:ext cx="200406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1700" b="1" spc="25" dirty="0">
                <a:solidFill>
                  <a:srgbClr val="0066B3"/>
                </a:solidFill>
                <a:latin typeface="Arial"/>
                <a:cs typeface="Arial"/>
              </a:rPr>
              <a:t>Структура</a:t>
            </a:r>
            <a:r>
              <a:rPr sz="1700" b="1" spc="-55" dirty="0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sz="1700" b="1" spc="10" dirty="0" smtClean="0">
                <a:solidFill>
                  <a:srgbClr val="0066B3"/>
                </a:solidFill>
                <a:latin typeface="Arial"/>
                <a:cs typeface="Arial"/>
              </a:rPr>
              <a:t>земель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40407" y="3091377"/>
            <a:ext cx="1355725" cy="255904"/>
          </a:xfrm>
          <a:custGeom>
            <a:avLst/>
            <a:gdLst/>
            <a:ahLst/>
            <a:cxnLst/>
            <a:rect l="l" t="t" r="r" b="b"/>
            <a:pathLst>
              <a:path w="1355725" h="255904">
                <a:moveTo>
                  <a:pt x="2253" y="0"/>
                </a:moveTo>
                <a:lnTo>
                  <a:pt x="115" y="52044"/>
                </a:lnTo>
                <a:lnTo>
                  <a:pt x="0" y="102820"/>
                </a:lnTo>
                <a:lnTo>
                  <a:pt x="1936" y="153122"/>
                </a:lnTo>
                <a:lnTo>
                  <a:pt x="5954" y="203746"/>
                </a:lnTo>
                <a:lnTo>
                  <a:pt x="12082" y="255485"/>
                </a:lnTo>
                <a:lnTo>
                  <a:pt x="1355565" y="77546"/>
                </a:lnTo>
                <a:lnTo>
                  <a:pt x="2253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0536" y="1976528"/>
            <a:ext cx="1355725" cy="1191895"/>
          </a:xfrm>
          <a:custGeom>
            <a:avLst/>
            <a:gdLst/>
            <a:ahLst/>
            <a:cxnLst/>
            <a:rect l="l" t="t" r="r" b="b"/>
            <a:pathLst>
              <a:path w="1355725" h="1191895">
                <a:moveTo>
                  <a:pt x="704253" y="0"/>
                </a:moveTo>
                <a:lnTo>
                  <a:pt x="659765" y="25326"/>
                </a:lnTo>
                <a:lnTo>
                  <a:pt x="616565" y="51950"/>
                </a:lnTo>
                <a:lnTo>
                  <a:pt x="574668" y="79844"/>
                </a:lnTo>
                <a:lnTo>
                  <a:pt x="534092" y="108982"/>
                </a:lnTo>
                <a:lnTo>
                  <a:pt x="494854" y="139337"/>
                </a:lnTo>
                <a:lnTo>
                  <a:pt x="456969" y="170883"/>
                </a:lnTo>
                <a:lnTo>
                  <a:pt x="420456" y="203593"/>
                </a:lnTo>
                <a:lnTo>
                  <a:pt x="385330" y="237441"/>
                </a:lnTo>
                <a:lnTo>
                  <a:pt x="351608" y="272400"/>
                </a:lnTo>
                <a:lnTo>
                  <a:pt x="319307" y="308445"/>
                </a:lnTo>
                <a:lnTo>
                  <a:pt x="288444" y="345548"/>
                </a:lnTo>
                <a:lnTo>
                  <a:pt x="259036" y="383683"/>
                </a:lnTo>
                <a:lnTo>
                  <a:pt x="231099" y="422823"/>
                </a:lnTo>
                <a:lnTo>
                  <a:pt x="204650" y="462943"/>
                </a:lnTo>
                <a:lnTo>
                  <a:pt x="179707" y="504015"/>
                </a:lnTo>
                <a:lnTo>
                  <a:pt x="156284" y="546014"/>
                </a:lnTo>
                <a:lnTo>
                  <a:pt x="134400" y="588912"/>
                </a:lnTo>
                <a:lnTo>
                  <a:pt x="114071" y="632683"/>
                </a:lnTo>
                <a:lnTo>
                  <a:pt x="95314" y="677301"/>
                </a:lnTo>
                <a:lnTo>
                  <a:pt x="78146" y="722739"/>
                </a:lnTo>
                <a:lnTo>
                  <a:pt x="62583" y="768971"/>
                </a:lnTo>
                <a:lnTo>
                  <a:pt x="48642" y="815970"/>
                </a:lnTo>
                <a:lnTo>
                  <a:pt x="36340" y="863710"/>
                </a:lnTo>
                <a:lnTo>
                  <a:pt x="25694" y="912164"/>
                </a:lnTo>
                <a:lnTo>
                  <a:pt x="16720" y="961306"/>
                </a:lnTo>
                <a:lnTo>
                  <a:pt x="9435" y="1011110"/>
                </a:lnTo>
                <a:lnTo>
                  <a:pt x="3856" y="1061549"/>
                </a:lnTo>
                <a:lnTo>
                  <a:pt x="0" y="1112596"/>
                </a:lnTo>
                <a:lnTo>
                  <a:pt x="1355712" y="1191552"/>
                </a:lnTo>
                <a:lnTo>
                  <a:pt x="704253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4789" y="1810094"/>
            <a:ext cx="2009775" cy="1365885"/>
          </a:xfrm>
          <a:custGeom>
            <a:avLst/>
            <a:gdLst/>
            <a:ahLst/>
            <a:cxnLst/>
            <a:rect l="l" t="t" r="r" b="b"/>
            <a:pathLst>
              <a:path w="2009775" h="1365885">
                <a:moveTo>
                  <a:pt x="659358" y="0"/>
                </a:moveTo>
                <a:lnTo>
                  <a:pt x="608395" y="529"/>
                </a:lnTo>
                <a:lnTo>
                  <a:pt x="558315" y="2733"/>
                </a:lnTo>
                <a:lnTo>
                  <a:pt x="509048" y="6630"/>
                </a:lnTo>
                <a:lnTo>
                  <a:pt x="460520" y="12238"/>
                </a:lnTo>
                <a:lnTo>
                  <a:pt x="412659" y="19575"/>
                </a:lnTo>
                <a:lnTo>
                  <a:pt x="365392" y="28660"/>
                </a:lnTo>
                <a:lnTo>
                  <a:pt x="318649" y="39511"/>
                </a:lnTo>
                <a:lnTo>
                  <a:pt x="272355" y="52145"/>
                </a:lnTo>
                <a:lnTo>
                  <a:pt x="226440" y="66582"/>
                </a:lnTo>
                <a:lnTo>
                  <a:pt x="180830" y="82839"/>
                </a:lnTo>
                <a:lnTo>
                  <a:pt x="135453" y="100934"/>
                </a:lnTo>
                <a:lnTo>
                  <a:pt x="90237" y="120886"/>
                </a:lnTo>
                <a:lnTo>
                  <a:pt x="45110" y="142713"/>
                </a:lnTo>
                <a:lnTo>
                  <a:pt x="0" y="166433"/>
                </a:lnTo>
                <a:lnTo>
                  <a:pt x="651459" y="1357985"/>
                </a:lnTo>
                <a:lnTo>
                  <a:pt x="2009444" y="1365885"/>
                </a:lnTo>
                <a:lnTo>
                  <a:pt x="2008871" y="1317173"/>
                </a:lnTo>
                <a:lnTo>
                  <a:pt x="2006600" y="1268884"/>
                </a:lnTo>
                <a:lnTo>
                  <a:pt x="2002659" y="1221045"/>
                </a:lnTo>
                <a:lnTo>
                  <a:pt x="1997078" y="1173685"/>
                </a:lnTo>
                <a:lnTo>
                  <a:pt x="1989885" y="1126833"/>
                </a:lnTo>
                <a:lnTo>
                  <a:pt x="1981108" y="1080518"/>
                </a:lnTo>
                <a:lnTo>
                  <a:pt x="1970776" y="1034769"/>
                </a:lnTo>
                <a:lnTo>
                  <a:pt x="1958917" y="989615"/>
                </a:lnTo>
                <a:lnTo>
                  <a:pt x="1945561" y="945085"/>
                </a:lnTo>
                <a:lnTo>
                  <a:pt x="1930736" y="901207"/>
                </a:lnTo>
                <a:lnTo>
                  <a:pt x="1914469" y="858011"/>
                </a:lnTo>
                <a:lnTo>
                  <a:pt x="1896791" y="815525"/>
                </a:lnTo>
                <a:lnTo>
                  <a:pt x="1877729" y="773778"/>
                </a:lnTo>
                <a:lnTo>
                  <a:pt x="1857312" y="732800"/>
                </a:lnTo>
                <a:lnTo>
                  <a:pt x="1835568" y="692619"/>
                </a:lnTo>
                <a:lnTo>
                  <a:pt x="1812526" y="653264"/>
                </a:lnTo>
                <a:lnTo>
                  <a:pt x="1788215" y="614763"/>
                </a:lnTo>
                <a:lnTo>
                  <a:pt x="1762663" y="577146"/>
                </a:lnTo>
                <a:lnTo>
                  <a:pt x="1735898" y="540442"/>
                </a:lnTo>
                <a:lnTo>
                  <a:pt x="1707950" y="504680"/>
                </a:lnTo>
                <a:lnTo>
                  <a:pt x="1678847" y="469888"/>
                </a:lnTo>
                <a:lnTo>
                  <a:pt x="1648617" y="436095"/>
                </a:lnTo>
                <a:lnTo>
                  <a:pt x="1617289" y="403331"/>
                </a:lnTo>
                <a:lnTo>
                  <a:pt x="1584891" y="371624"/>
                </a:lnTo>
                <a:lnTo>
                  <a:pt x="1551453" y="341002"/>
                </a:lnTo>
                <a:lnTo>
                  <a:pt x="1517002" y="311496"/>
                </a:lnTo>
                <a:lnTo>
                  <a:pt x="1481567" y="283133"/>
                </a:lnTo>
                <a:lnTo>
                  <a:pt x="1445177" y="255944"/>
                </a:lnTo>
                <a:lnTo>
                  <a:pt x="1407860" y="229955"/>
                </a:lnTo>
                <a:lnTo>
                  <a:pt x="1369645" y="205198"/>
                </a:lnTo>
                <a:lnTo>
                  <a:pt x="1330561" y="181699"/>
                </a:lnTo>
                <a:lnTo>
                  <a:pt x="1290635" y="159489"/>
                </a:lnTo>
                <a:lnTo>
                  <a:pt x="1249897" y="138596"/>
                </a:lnTo>
                <a:lnTo>
                  <a:pt x="1208375" y="119050"/>
                </a:lnTo>
                <a:lnTo>
                  <a:pt x="1166098" y="100878"/>
                </a:lnTo>
                <a:lnTo>
                  <a:pt x="1123093" y="84110"/>
                </a:lnTo>
                <a:lnTo>
                  <a:pt x="1079391" y="68775"/>
                </a:lnTo>
                <a:lnTo>
                  <a:pt x="1035019" y="54901"/>
                </a:lnTo>
                <a:lnTo>
                  <a:pt x="990005" y="42518"/>
                </a:lnTo>
                <a:lnTo>
                  <a:pt x="944379" y="31655"/>
                </a:lnTo>
                <a:lnTo>
                  <a:pt x="898169" y="22339"/>
                </a:lnTo>
                <a:lnTo>
                  <a:pt x="851404" y="14601"/>
                </a:lnTo>
                <a:lnTo>
                  <a:pt x="804111" y="8469"/>
                </a:lnTo>
                <a:lnTo>
                  <a:pt x="756321" y="3973"/>
                </a:lnTo>
                <a:lnTo>
                  <a:pt x="708060" y="1140"/>
                </a:lnTo>
                <a:lnTo>
                  <a:pt x="659358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0378" y="3168080"/>
            <a:ext cx="2704465" cy="1358265"/>
          </a:xfrm>
          <a:custGeom>
            <a:avLst/>
            <a:gdLst/>
            <a:ahLst/>
            <a:cxnLst/>
            <a:rect l="l" t="t" r="r" b="b"/>
            <a:pathLst>
              <a:path w="2704465" h="1358264">
                <a:moveTo>
                  <a:pt x="1345869" y="0"/>
                </a:moveTo>
                <a:lnTo>
                  <a:pt x="0" y="181165"/>
                </a:lnTo>
                <a:lnTo>
                  <a:pt x="7347" y="229323"/>
                </a:lnTo>
                <a:lnTo>
                  <a:pt x="16316" y="276827"/>
                </a:lnTo>
                <a:lnTo>
                  <a:pt x="26876" y="323653"/>
                </a:lnTo>
                <a:lnTo>
                  <a:pt x="38994" y="369776"/>
                </a:lnTo>
                <a:lnTo>
                  <a:pt x="52638" y="415171"/>
                </a:lnTo>
                <a:lnTo>
                  <a:pt x="67775" y="459814"/>
                </a:lnTo>
                <a:lnTo>
                  <a:pt x="84373" y="503680"/>
                </a:lnTo>
                <a:lnTo>
                  <a:pt x="102400" y="546745"/>
                </a:lnTo>
                <a:lnTo>
                  <a:pt x="121824" y="588983"/>
                </a:lnTo>
                <a:lnTo>
                  <a:pt x="142612" y="630371"/>
                </a:lnTo>
                <a:lnTo>
                  <a:pt x="164731" y="670883"/>
                </a:lnTo>
                <a:lnTo>
                  <a:pt x="188150" y="710496"/>
                </a:lnTo>
                <a:lnTo>
                  <a:pt x="212837" y="749183"/>
                </a:lnTo>
                <a:lnTo>
                  <a:pt x="238758" y="786921"/>
                </a:lnTo>
                <a:lnTo>
                  <a:pt x="265882" y="823686"/>
                </a:lnTo>
                <a:lnTo>
                  <a:pt x="294177" y="859451"/>
                </a:lnTo>
                <a:lnTo>
                  <a:pt x="323610" y="894194"/>
                </a:lnTo>
                <a:lnTo>
                  <a:pt x="354148" y="927888"/>
                </a:lnTo>
                <a:lnTo>
                  <a:pt x="385760" y="960510"/>
                </a:lnTo>
                <a:lnTo>
                  <a:pt x="418413" y="992035"/>
                </a:lnTo>
                <a:lnTo>
                  <a:pt x="452075" y="1022438"/>
                </a:lnTo>
                <a:lnTo>
                  <a:pt x="486714" y="1051695"/>
                </a:lnTo>
                <a:lnTo>
                  <a:pt x="522297" y="1079780"/>
                </a:lnTo>
                <a:lnTo>
                  <a:pt x="558791" y="1106670"/>
                </a:lnTo>
                <a:lnTo>
                  <a:pt x="596166" y="1132340"/>
                </a:lnTo>
                <a:lnTo>
                  <a:pt x="634388" y="1156764"/>
                </a:lnTo>
                <a:lnTo>
                  <a:pt x="673425" y="1179919"/>
                </a:lnTo>
                <a:lnTo>
                  <a:pt x="713245" y="1201780"/>
                </a:lnTo>
                <a:lnTo>
                  <a:pt x="753815" y="1222322"/>
                </a:lnTo>
                <a:lnTo>
                  <a:pt x="795103" y="1241520"/>
                </a:lnTo>
                <a:lnTo>
                  <a:pt x="837078" y="1259350"/>
                </a:lnTo>
                <a:lnTo>
                  <a:pt x="879706" y="1275788"/>
                </a:lnTo>
                <a:lnTo>
                  <a:pt x="922955" y="1290808"/>
                </a:lnTo>
                <a:lnTo>
                  <a:pt x="966793" y="1304385"/>
                </a:lnTo>
                <a:lnTo>
                  <a:pt x="1011188" y="1316496"/>
                </a:lnTo>
                <a:lnTo>
                  <a:pt x="1056107" y="1327116"/>
                </a:lnTo>
                <a:lnTo>
                  <a:pt x="1101519" y="1336220"/>
                </a:lnTo>
                <a:lnTo>
                  <a:pt x="1147390" y="1343783"/>
                </a:lnTo>
                <a:lnTo>
                  <a:pt x="1193688" y="1349781"/>
                </a:lnTo>
                <a:lnTo>
                  <a:pt x="1240382" y="1354189"/>
                </a:lnTo>
                <a:lnTo>
                  <a:pt x="1287439" y="1356982"/>
                </a:lnTo>
                <a:lnTo>
                  <a:pt x="1334826" y="1358137"/>
                </a:lnTo>
                <a:lnTo>
                  <a:pt x="1382512" y="1357627"/>
                </a:lnTo>
                <a:lnTo>
                  <a:pt x="1430463" y="1355429"/>
                </a:lnTo>
                <a:lnTo>
                  <a:pt x="1478648" y="1351518"/>
                </a:lnTo>
                <a:lnTo>
                  <a:pt x="1527035" y="1345869"/>
                </a:lnTo>
                <a:lnTo>
                  <a:pt x="1575545" y="1338510"/>
                </a:lnTo>
                <a:lnTo>
                  <a:pt x="1623370" y="1329599"/>
                </a:lnTo>
                <a:lnTo>
                  <a:pt x="1670484" y="1319165"/>
                </a:lnTo>
                <a:lnTo>
                  <a:pt x="1716865" y="1307232"/>
                </a:lnTo>
                <a:lnTo>
                  <a:pt x="1762490" y="1293829"/>
                </a:lnTo>
                <a:lnTo>
                  <a:pt x="1807334" y="1278981"/>
                </a:lnTo>
                <a:lnTo>
                  <a:pt x="1851374" y="1262716"/>
                </a:lnTo>
                <a:lnTo>
                  <a:pt x="1894587" y="1245060"/>
                </a:lnTo>
                <a:lnTo>
                  <a:pt x="1936949" y="1226039"/>
                </a:lnTo>
                <a:lnTo>
                  <a:pt x="1978437" y="1205682"/>
                </a:lnTo>
                <a:lnTo>
                  <a:pt x="2019027" y="1184013"/>
                </a:lnTo>
                <a:lnTo>
                  <a:pt x="2058695" y="1161061"/>
                </a:lnTo>
                <a:lnTo>
                  <a:pt x="2097419" y="1136852"/>
                </a:lnTo>
                <a:lnTo>
                  <a:pt x="2135175" y="1111411"/>
                </a:lnTo>
                <a:lnTo>
                  <a:pt x="2171939" y="1084767"/>
                </a:lnTo>
                <a:lnTo>
                  <a:pt x="2207688" y="1056946"/>
                </a:lnTo>
                <a:lnTo>
                  <a:pt x="2242398" y="1027974"/>
                </a:lnTo>
                <a:lnTo>
                  <a:pt x="2276046" y="997879"/>
                </a:lnTo>
                <a:lnTo>
                  <a:pt x="2308608" y="966686"/>
                </a:lnTo>
                <a:lnTo>
                  <a:pt x="2340061" y="934423"/>
                </a:lnTo>
                <a:lnTo>
                  <a:pt x="2370381" y="901117"/>
                </a:lnTo>
                <a:lnTo>
                  <a:pt x="2399546" y="866793"/>
                </a:lnTo>
                <a:lnTo>
                  <a:pt x="2427530" y="831480"/>
                </a:lnTo>
                <a:lnTo>
                  <a:pt x="2454311" y="795203"/>
                </a:lnTo>
                <a:lnTo>
                  <a:pt x="2479866" y="757989"/>
                </a:lnTo>
                <a:lnTo>
                  <a:pt x="2504170" y="719865"/>
                </a:lnTo>
                <a:lnTo>
                  <a:pt x="2527201" y="680857"/>
                </a:lnTo>
                <a:lnTo>
                  <a:pt x="2548935" y="640993"/>
                </a:lnTo>
                <a:lnTo>
                  <a:pt x="2569348" y="600299"/>
                </a:lnTo>
                <a:lnTo>
                  <a:pt x="2588417" y="558801"/>
                </a:lnTo>
                <a:lnTo>
                  <a:pt x="2606119" y="516527"/>
                </a:lnTo>
                <a:lnTo>
                  <a:pt x="2622429" y="473504"/>
                </a:lnTo>
                <a:lnTo>
                  <a:pt x="2637325" y="429757"/>
                </a:lnTo>
                <a:lnTo>
                  <a:pt x="2650783" y="385313"/>
                </a:lnTo>
                <a:lnTo>
                  <a:pt x="2662779" y="340200"/>
                </a:lnTo>
                <a:lnTo>
                  <a:pt x="2673290" y="294444"/>
                </a:lnTo>
                <a:lnTo>
                  <a:pt x="2682292" y="248071"/>
                </a:lnTo>
                <a:lnTo>
                  <a:pt x="2689763" y="201109"/>
                </a:lnTo>
                <a:lnTo>
                  <a:pt x="2695678" y="153584"/>
                </a:lnTo>
                <a:lnTo>
                  <a:pt x="2700014" y="105523"/>
                </a:lnTo>
                <a:lnTo>
                  <a:pt x="2702747" y="56952"/>
                </a:lnTo>
                <a:lnTo>
                  <a:pt x="2703855" y="7899"/>
                </a:lnTo>
                <a:lnTo>
                  <a:pt x="1345869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17705" y="2122395"/>
            <a:ext cx="8826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66B3"/>
                </a:solidFill>
                <a:latin typeface="Arial"/>
                <a:cs typeface="Arial"/>
              </a:rPr>
              <a:t>Водные  </a:t>
            </a:r>
            <a:r>
              <a:rPr sz="1700" spc="5" dirty="0">
                <a:solidFill>
                  <a:srgbClr val="0066B3"/>
                </a:solidFill>
                <a:latin typeface="Arial"/>
                <a:cs typeface="Arial"/>
              </a:rPr>
              <a:t>объе</a:t>
            </a:r>
            <a:r>
              <a:rPr sz="1700" spc="30" dirty="0">
                <a:solidFill>
                  <a:srgbClr val="0066B3"/>
                </a:solidFill>
                <a:latin typeface="Arial"/>
                <a:cs typeface="Arial"/>
              </a:rPr>
              <a:t>к</a:t>
            </a:r>
            <a:r>
              <a:rPr sz="1700" dirty="0">
                <a:solidFill>
                  <a:srgbClr val="0066B3"/>
                </a:solidFill>
                <a:latin typeface="Arial"/>
                <a:cs typeface="Arial"/>
              </a:rPr>
              <a:t>ты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7506" y="3426647"/>
            <a:ext cx="108267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25"/>
              </a:lnSpc>
              <a:spcBef>
                <a:spcPts val="100"/>
              </a:spcBef>
            </a:pP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С/х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угодья</a:t>
            </a:r>
            <a:endParaRPr sz="1700" dirty="0">
              <a:latin typeface="Arial"/>
              <a:cs typeface="Arial"/>
            </a:endParaRPr>
          </a:p>
          <a:p>
            <a:pPr marL="126364" algn="ctr">
              <a:lnSpc>
                <a:spcPts val="4325"/>
              </a:lnSpc>
            </a:pPr>
            <a:r>
              <a:rPr sz="3700" b="1" spc="2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ru-RU" sz="3700" b="1" spc="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225" b="1" spc="30" baseline="32299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225" baseline="32299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6258" y="2134269"/>
            <a:ext cx="799465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ts val="1760"/>
              </a:lnSpc>
              <a:spcBef>
                <a:spcPts val="100"/>
              </a:spcBef>
            </a:pP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Леса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4160"/>
              </a:lnSpc>
            </a:pPr>
            <a:r>
              <a:rPr sz="3700" b="1" spc="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ru-RU" sz="3700" b="1" spc="2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25" b="1" spc="30" baseline="32299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225" baseline="32299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2810" y="2409642"/>
            <a:ext cx="5537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700" b="1" spc="15" dirty="0" smtClean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0501" y="2449114"/>
            <a:ext cx="27114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b="1" spc="2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53506" y="2581770"/>
            <a:ext cx="744855" cy="145745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945"/>
              </a:spcBef>
            </a:pPr>
            <a:r>
              <a:rPr lang="ru-RU" sz="5550" b="1" spc="30" baseline="-18768" dirty="0" smtClean="0">
                <a:solidFill>
                  <a:srgbClr val="EF4123"/>
                </a:solidFill>
                <a:latin typeface="Arial"/>
                <a:cs typeface="Arial"/>
              </a:rPr>
              <a:t>2</a:t>
            </a:r>
            <a:r>
              <a:rPr sz="2150" b="1" spc="20" dirty="0" smtClean="0">
                <a:solidFill>
                  <a:srgbClr val="EF4123"/>
                </a:solidFill>
                <a:latin typeface="Arial"/>
                <a:cs typeface="Arial"/>
              </a:rPr>
              <a:t>%</a:t>
            </a:r>
            <a:endParaRPr sz="2150" dirty="0">
              <a:latin typeface="Arial"/>
              <a:cs typeface="Arial"/>
            </a:endParaRPr>
          </a:p>
          <a:p>
            <a:pPr marL="58419" marR="5080" indent="-46355">
              <a:lnSpc>
                <a:spcPct val="100000"/>
              </a:lnSpc>
              <a:spcBef>
                <a:spcPts val="850"/>
              </a:spcBef>
            </a:pPr>
            <a:r>
              <a:rPr sz="1700" spc="25" dirty="0">
                <a:solidFill>
                  <a:srgbClr val="EF4123"/>
                </a:solidFill>
                <a:latin typeface="Arial"/>
                <a:cs typeface="Arial"/>
              </a:rPr>
              <a:t>Другие  </a:t>
            </a:r>
            <a:r>
              <a:rPr sz="1700" spc="20" dirty="0">
                <a:solidFill>
                  <a:srgbClr val="EF4123"/>
                </a:solidFill>
                <a:latin typeface="Arial"/>
                <a:cs typeface="Arial"/>
              </a:rPr>
              <a:t>земли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43765" y="3637188"/>
            <a:ext cx="475068" cy="6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8234" y="1587144"/>
            <a:ext cx="475068" cy="58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8234" y="1941804"/>
            <a:ext cx="475068" cy="69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2500" y="2349512"/>
            <a:ext cx="1357630" cy="1357630"/>
          </a:xfrm>
          <a:custGeom>
            <a:avLst/>
            <a:gdLst/>
            <a:ahLst/>
            <a:cxnLst/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29"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10400" y="457200"/>
            <a:ext cx="1624199" cy="1554554"/>
          </a:xfrm>
          <a:custGeom>
            <a:avLst/>
            <a:gdLst/>
            <a:ahLst/>
            <a:cxnLst/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399"/>
                </a:lnTo>
                <a:lnTo>
                  <a:pt x="862936" y="25399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</a:path>
              <a:path w="1357629" h="1357630">
                <a:moveTo>
                  <a:pt x="862936" y="25399"/>
                </a:moveTo>
                <a:lnTo>
                  <a:pt x="678802" y="25399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399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7052383" y="2054708"/>
            <a:ext cx="180721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165">
              <a:lnSpc>
                <a:spcPct val="100000"/>
              </a:lnSpc>
              <a:spcBef>
                <a:spcPts val="100"/>
              </a:spcBef>
            </a:pPr>
            <a:r>
              <a:rPr sz="1700" b="1" spc="10" dirty="0" smtClean="0">
                <a:solidFill>
                  <a:srgbClr val="0066B3"/>
                </a:solidFill>
                <a:latin typeface="Arial"/>
                <a:cs typeface="Arial"/>
              </a:rPr>
              <a:t>Население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5" name="object 22"/>
          <p:cNvSpPr txBox="1"/>
          <p:nvPr/>
        </p:nvSpPr>
        <p:spPr>
          <a:xfrm>
            <a:off x="3886200" y="57912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Средний срок получения разрешения на строительство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2"/>
          <p:cNvSpPr txBox="1"/>
          <p:nvPr/>
        </p:nvSpPr>
        <p:spPr>
          <a:xfrm>
            <a:off x="0" y="5715000"/>
            <a:ext cx="1981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Удаленность от границы города Омска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14"/>
          <p:cNvSpPr/>
          <p:nvPr/>
        </p:nvSpPr>
        <p:spPr>
          <a:xfrm>
            <a:off x="152400" y="44196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254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14"/>
          <p:cNvSpPr/>
          <p:nvPr/>
        </p:nvSpPr>
        <p:spPr>
          <a:xfrm>
            <a:off x="3962400" y="44196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дней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4"/>
          <p:cNvSpPr/>
          <p:nvPr/>
        </p:nvSpPr>
        <p:spPr>
          <a:xfrm>
            <a:off x="1752600" y="4343400"/>
            <a:ext cx="1408430" cy="14846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560,464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22"/>
          <p:cNvSpPr txBox="1"/>
          <p:nvPr/>
        </p:nvSpPr>
        <p:spPr>
          <a:xfrm>
            <a:off x="1524000" y="5715000"/>
            <a:ext cx="2590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Транспортная сеть (протяженность автомобильных дорог)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wiki.obr55.ru/images/a/ab/KartaoblK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19200"/>
            <a:ext cx="2247900" cy="3120337"/>
          </a:xfrm>
          <a:prstGeom prst="rect">
            <a:avLst/>
          </a:prstGeom>
          <a:noFill/>
        </p:spPr>
      </p:pic>
      <p:sp>
        <p:nvSpPr>
          <p:cNvPr id="43" name="object 14"/>
          <p:cNvSpPr/>
          <p:nvPr/>
        </p:nvSpPr>
        <p:spPr>
          <a:xfrm>
            <a:off x="5943600" y="43434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11,92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тыс.руб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14"/>
          <p:cNvSpPr/>
          <p:nvPr/>
        </p:nvSpPr>
        <p:spPr>
          <a:xfrm>
            <a:off x="7543800" y="4495800"/>
            <a:ext cx="1332230" cy="1332230"/>
          </a:xfrm>
          <a:custGeom>
            <a:avLst/>
            <a:gdLst/>
            <a:ahLst/>
            <a:cxnLst/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2"/>
          <p:cNvSpPr txBox="1"/>
          <p:nvPr/>
        </p:nvSpPr>
        <p:spPr>
          <a:xfrm>
            <a:off x="7315200" y="5791200"/>
            <a:ext cx="1676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Количество населенных пунктов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2"/>
          <p:cNvSpPr txBox="1"/>
          <p:nvPr/>
        </p:nvSpPr>
        <p:spPr>
          <a:xfrm>
            <a:off x="5791200" y="5791200"/>
            <a:ext cx="1752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Кадастровая стоимость земель с/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назначения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97" y="623305"/>
            <a:ext cx="329120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0" dirty="0">
                <a:solidFill>
                  <a:srgbClr val="FFFFFF"/>
                </a:solidFill>
              </a:rPr>
              <a:t>Наши</a:t>
            </a:r>
            <a:r>
              <a:rPr sz="2500" dirty="0">
                <a:solidFill>
                  <a:srgbClr val="FFFFFF"/>
                </a:solidFill>
              </a:rPr>
              <a:t> </a:t>
            </a:r>
            <a:r>
              <a:rPr sz="2500" spc="-25" dirty="0">
                <a:solidFill>
                  <a:srgbClr val="FFFFFF"/>
                </a:solidFill>
              </a:rPr>
              <a:t>преимущества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285667" y="1359662"/>
            <a:ext cx="34678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населения: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ЛПХ, КФХ, временная занятость.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 свободной рабочей силы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371600" y="1359662"/>
            <a:ext cx="3086164" cy="2040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9605">
              <a:lnSpc>
                <a:spcPct val="100899"/>
              </a:lnSpc>
              <a:spcBef>
                <a:spcPts val="95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доступность</a:t>
            </a:r>
          </a:p>
          <a:p>
            <a:pPr marL="184150" marR="649605" indent="-171450" algn="l">
              <a:lnSpc>
                <a:spcPct val="1008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 км до речного порта г.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Тара;</a:t>
            </a:r>
          </a:p>
          <a:p>
            <a:pPr marL="184150" marR="649605" indent="-171450" algn="l">
              <a:lnSpc>
                <a:spcPct val="1008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(129  км от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Колосовка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федеральной автомобильной дороги Тюмень-Омск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marR="649605" indent="-171450" algn="l">
              <a:lnSpc>
                <a:spcPct val="100899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 км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железнодорожной станции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Называевская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sp>
        <p:nvSpPr>
          <p:cNvPr id="6" name="object 6"/>
          <p:cNvSpPr/>
          <p:nvPr/>
        </p:nvSpPr>
        <p:spPr>
          <a:xfrm>
            <a:off x="557739" y="4708784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62" y="0"/>
                </a:moveTo>
                <a:lnTo>
                  <a:pt x="284100" y="3614"/>
                </a:lnTo>
                <a:lnTo>
                  <a:pt x="237082" y="14114"/>
                </a:lnTo>
                <a:lnTo>
                  <a:pt x="192824" y="30983"/>
                </a:lnTo>
                <a:lnTo>
                  <a:pt x="151842" y="53706"/>
                </a:lnTo>
                <a:lnTo>
                  <a:pt x="114651" y="81767"/>
                </a:lnTo>
                <a:lnTo>
                  <a:pt x="81767" y="114651"/>
                </a:lnTo>
                <a:lnTo>
                  <a:pt x="53706" y="151842"/>
                </a:lnTo>
                <a:lnTo>
                  <a:pt x="30983" y="192824"/>
                </a:lnTo>
                <a:lnTo>
                  <a:pt x="14114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4" y="429642"/>
                </a:lnTo>
                <a:lnTo>
                  <a:pt x="30983" y="473899"/>
                </a:lnTo>
                <a:lnTo>
                  <a:pt x="53706" y="514881"/>
                </a:lnTo>
                <a:lnTo>
                  <a:pt x="81767" y="552072"/>
                </a:lnTo>
                <a:lnTo>
                  <a:pt x="114651" y="584956"/>
                </a:lnTo>
                <a:lnTo>
                  <a:pt x="151842" y="613018"/>
                </a:lnTo>
                <a:lnTo>
                  <a:pt x="192824" y="635741"/>
                </a:lnTo>
                <a:lnTo>
                  <a:pt x="237082" y="652610"/>
                </a:lnTo>
                <a:lnTo>
                  <a:pt x="284100" y="663110"/>
                </a:lnTo>
                <a:lnTo>
                  <a:pt x="333362" y="666724"/>
                </a:lnTo>
                <a:lnTo>
                  <a:pt x="382624" y="663110"/>
                </a:lnTo>
                <a:lnTo>
                  <a:pt x="429642" y="652610"/>
                </a:lnTo>
                <a:lnTo>
                  <a:pt x="473899" y="635741"/>
                </a:lnTo>
                <a:lnTo>
                  <a:pt x="514881" y="613018"/>
                </a:lnTo>
                <a:lnTo>
                  <a:pt x="552072" y="584956"/>
                </a:lnTo>
                <a:lnTo>
                  <a:pt x="584956" y="552072"/>
                </a:lnTo>
                <a:lnTo>
                  <a:pt x="613018" y="514881"/>
                </a:lnTo>
                <a:lnTo>
                  <a:pt x="635741" y="473899"/>
                </a:lnTo>
                <a:lnTo>
                  <a:pt x="652610" y="429642"/>
                </a:lnTo>
                <a:lnTo>
                  <a:pt x="663110" y="382624"/>
                </a:lnTo>
                <a:lnTo>
                  <a:pt x="666724" y="333362"/>
                </a:lnTo>
                <a:lnTo>
                  <a:pt x="663110" y="284100"/>
                </a:lnTo>
                <a:lnTo>
                  <a:pt x="652610" y="237082"/>
                </a:lnTo>
                <a:lnTo>
                  <a:pt x="635741" y="192824"/>
                </a:lnTo>
                <a:lnTo>
                  <a:pt x="613018" y="151842"/>
                </a:lnTo>
                <a:lnTo>
                  <a:pt x="584956" y="114651"/>
                </a:lnTo>
                <a:lnTo>
                  <a:pt x="552072" y="81767"/>
                </a:lnTo>
                <a:lnTo>
                  <a:pt x="514881" y="53706"/>
                </a:lnTo>
                <a:lnTo>
                  <a:pt x="473899" y="30983"/>
                </a:lnTo>
                <a:lnTo>
                  <a:pt x="429642" y="14114"/>
                </a:lnTo>
                <a:lnTo>
                  <a:pt x="382624" y="3614"/>
                </a:lnTo>
                <a:lnTo>
                  <a:pt x="33336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765" y="135976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62" y="0"/>
                </a:moveTo>
                <a:lnTo>
                  <a:pt x="284100" y="3614"/>
                </a:lnTo>
                <a:lnTo>
                  <a:pt x="237082" y="14114"/>
                </a:lnTo>
                <a:lnTo>
                  <a:pt x="192824" y="30983"/>
                </a:lnTo>
                <a:lnTo>
                  <a:pt x="151842" y="53706"/>
                </a:lnTo>
                <a:lnTo>
                  <a:pt x="114651" y="81767"/>
                </a:lnTo>
                <a:lnTo>
                  <a:pt x="81767" y="114651"/>
                </a:lnTo>
                <a:lnTo>
                  <a:pt x="53706" y="151842"/>
                </a:lnTo>
                <a:lnTo>
                  <a:pt x="30983" y="192824"/>
                </a:lnTo>
                <a:lnTo>
                  <a:pt x="14114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4" y="429640"/>
                </a:lnTo>
                <a:lnTo>
                  <a:pt x="30983" y="473897"/>
                </a:lnTo>
                <a:lnTo>
                  <a:pt x="53706" y="514878"/>
                </a:lnTo>
                <a:lnTo>
                  <a:pt x="81767" y="552067"/>
                </a:lnTo>
                <a:lnTo>
                  <a:pt x="114651" y="584949"/>
                </a:lnTo>
                <a:lnTo>
                  <a:pt x="151842" y="613009"/>
                </a:lnTo>
                <a:lnTo>
                  <a:pt x="192824" y="635730"/>
                </a:lnTo>
                <a:lnTo>
                  <a:pt x="237082" y="652598"/>
                </a:lnTo>
                <a:lnTo>
                  <a:pt x="284100" y="663097"/>
                </a:lnTo>
                <a:lnTo>
                  <a:pt x="333362" y="666711"/>
                </a:lnTo>
                <a:lnTo>
                  <a:pt x="382624" y="663097"/>
                </a:lnTo>
                <a:lnTo>
                  <a:pt x="429642" y="652598"/>
                </a:lnTo>
                <a:lnTo>
                  <a:pt x="473899" y="635730"/>
                </a:lnTo>
                <a:lnTo>
                  <a:pt x="514881" y="613009"/>
                </a:lnTo>
                <a:lnTo>
                  <a:pt x="552072" y="584949"/>
                </a:lnTo>
                <a:lnTo>
                  <a:pt x="584956" y="552067"/>
                </a:lnTo>
                <a:lnTo>
                  <a:pt x="613018" y="514878"/>
                </a:lnTo>
                <a:lnTo>
                  <a:pt x="635741" y="473897"/>
                </a:lnTo>
                <a:lnTo>
                  <a:pt x="652610" y="429640"/>
                </a:lnTo>
                <a:lnTo>
                  <a:pt x="663110" y="382624"/>
                </a:lnTo>
                <a:lnTo>
                  <a:pt x="666724" y="333362"/>
                </a:lnTo>
                <a:lnTo>
                  <a:pt x="663110" y="284100"/>
                </a:lnTo>
                <a:lnTo>
                  <a:pt x="652610" y="237082"/>
                </a:lnTo>
                <a:lnTo>
                  <a:pt x="635741" y="192824"/>
                </a:lnTo>
                <a:lnTo>
                  <a:pt x="613018" y="151842"/>
                </a:lnTo>
                <a:lnTo>
                  <a:pt x="584956" y="114651"/>
                </a:lnTo>
                <a:lnTo>
                  <a:pt x="552072" y="81767"/>
                </a:lnTo>
                <a:lnTo>
                  <a:pt x="514881" y="53706"/>
                </a:lnTo>
                <a:lnTo>
                  <a:pt x="473899" y="30983"/>
                </a:lnTo>
                <a:lnTo>
                  <a:pt x="429642" y="14114"/>
                </a:lnTo>
                <a:lnTo>
                  <a:pt x="382624" y="3614"/>
                </a:lnTo>
                <a:lnTo>
                  <a:pt x="33336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2533" y="135976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6"/>
                </a:lnTo>
                <a:lnTo>
                  <a:pt x="114644" y="81767"/>
                </a:lnTo>
                <a:lnTo>
                  <a:pt x="81762" y="114651"/>
                </a:lnTo>
                <a:lnTo>
                  <a:pt x="53702" y="151842"/>
                </a:lnTo>
                <a:lnTo>
                  <a:pt x="30981" y="192824"/>
                </a:lnTo>
                <a:lnTo>
                  <a:pt x="14113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3" y="429640"/>
                </a:lnTo>
                <a:lnTo>
                  <a:pt x="30981" y="473897"/>
                </a:lnTo>
                <a:lnTo>
                  <a:pt x="53702" y="514878"/>
                </a:lnTo>
                <a:lnTo>
                  <a:pt x="81762" y="552067"/>
                </a:lnTo>
                <a:lnTo>
                  <a:pt x="114644" y="584949"/>
                </a:lnTo>
                <a:lnTo>
                  <a:pt x="151833" y="613009"/>
                </a:lnTo>
                <a:lnTo>
                  <a:pt x="192814" y="635730"/>
                </a:lnTo>
                <a:lnTo>
                  <a:pt x="237070" y="652598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8"/>
                </a:lnTo>
                <a:lnTo>
                  <a:pt x="473887" y="635730"/>
                </a:lnTo>
                <a:lnTo>
                  <a:pt x="514869" y="613009"/>
                </a:lnTo>
                <a:lnTo>
                  <a:pt x="552060" y="584949"/>
                </a:lnTo>
                <a:lnTo>
                  <a:pt x="584944" y="552067"/>
                </a:lnTo>
                <a:lnTo>
                  <a:pt x="613005" y="514878"/>
                </a:lnTo>
                <a:lnTo>
                  <a:pt x="635728" y="473897"/>
                </a:lnTo>
                <a:lnTo>
                  <a:pt x="652597" y="429640"/>
                </a:lnTo>
                <a:lnTo>
                  <a:pt x="663097" y="382624"/>
                </a:lnTo>
                <a:lnTo>
                  <a:pt x="666711" y="333362"/>
                </a:lnTo>
                <a:lnTo>
                  <a:pt x="663097" y="284100"/>
                </a:lnTo>
                <a:lnTo>
                  <a:pt x="652597" y="237082"/>
                </a:lnTo>
                <a:lnTo>
                  <a:pt x="635728" y="192824"/>
                </a:lnTo>
                <a:lnTo>
                  <a:pt x="613005" y="151842"/>
                </a:lnTo>
                <a:lnTo>
                  <a:pt x="584944" y="114651"/>
                </a:lnTo>
                <a:lnTo>
                  <a:pt x="552060" y="81767"/>
                </a:lnTo>
                <a:lnTo>
                  <a:pt x="514869" y="53706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2962" y="4688971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6"/>
                </a:lnTo>
                <a:lnTo>
                  <a:pt x="114644" y="81767"/>
                </a:lnTo>
                <a:lnTo>
                  <a:pt x="81762" y="114651"/>
                </a:lnTo>
                <a:lnTo>
                  <a:pt x="53702" y="151842"/>
                </a:lnTo>
                <a:lnTo>
                  <a:pt x="30981" y="192824"/>
                </a:lnTo>
                <a:lnTo>
                  <a:pt x="14113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3" y="429640"/>
                </a:lnTo>
                <a:lnTo>
                  <a:pt x="30981" y="473897"/>
                </a:lnTo>
                <a:lnTo>
                  <a:pt x="53702" y="514878"/>
                </a:lnTo>
                <a:lnTo>
                  <a:pt x="81762" y="552067"/>
                </a:lnTo>
                <a:lnTo>
                  <a:pt x="114644" y="584949"/>
                </a:lnTo>
                <a:lnTo>
                  <a:pt x="151833" y="613009"/>
                </a:lnTo>
                <a:lnTo>
                  <a:pt x="192814" y="635730"/>
                </a:lnTo>
                <a:lnTo>
                  <a:pt x="237070" y="652598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8"/>
                </a:lnTo>
                <a:lnTo>
                  <a:pt x="473887" y="635730"/>
                </a:lnTo>
                <a:lnTo>
                  <a:pt x="514869" y="613009"/>
                </a:lnTo>
                <a:lnTo>
                  <a:pt x="552060" y="584949"/>
                </a:lnTo>
                <a:lnTo>
                  <a:pt x="584944" y="552067"/>
                </a:lnTo>
                <a:lnTo>
                  <a:pt x="613005" y="514878"/>
                </a:lnTo>
                <a:lnTo>
                  <a:pt x="635728" y="473897"/>
                </a:lnTo>
                <a:lnTo>
                  <a:pt x="652597" y="429640"/>
                </a:lnTo>
                <a:lnTo>
                  <a:pt x="663097" y="382624"/>
                </a:lnTo>
                <a:lnTo>
                  <a:pt x="666711" y="333362"/>
                </a:lnTo>
                <a:lnTo>
                  <a:pt x="663097" y="284100"/>
                </a:lnTo>
                <a:lnTo>
                  <a:pt x="652597" y="237082"/>
                </a:lnTo>
                <a:lnTo>
                  <a:pt x="635728" y="192824"/>
                </a:lnTo>
                <a:lnTo>
                  <a:pt x="613005" y="151842"/>
                </a:lnTo>
                <a:lnTo>
                  <a:pt x="584944" y="114651"/>
                </a:lnTo>
                <a:lnTo>
                  <a:pt x="552060" y="81767"/>
                </a:lnTo>
                <a:lnTo>
                  <a:pt x="514869" y="53706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332" y="1450838"/>
            <a:ext cx="292100" cy="396240"/>
          </a:xfrm>
          <a:custGeom>
            <a:avLst/>
            <a:gdLst/>
            <a:ahLst/>
            <a:cxnLst/>
            <a:rect l="l" t="t" r="r" b="b"/>
            <a:pathLst>
              <a:path w="292100" h="396239">
                <a:moveTo>
                  <a:pt x="145783" y="0"/>
                </a:moveTo>
                <a:lnTo>
                  <a:pt x="99756" y="7443"/>
                </a:lnTo>
                <a:lnTo>
                  <a:pt x="59744" y="28162"/>
                </a:lnTo>
                <a:lnTo>
                  <a:pt x="28166" y="59735"/>
                </a:lnTo>
                <a:lnTo>
                  <a:pt x="7445" y="99745"/>
                </a:lnTo>
                <a:lnTo>
                  <a:pt x="0" y="145770"/>
                </a:lnTo>
                <a:lnTo>
                  <a:pt x="804" y="161318"/>
                </a:lnTo>
                <a:lnTo>
                  <a:pt x="12750" y="205295"/>
                </a:lnTo>
                <a:lnTo>
                  <a:pt x="37976" y="253170"/>
                </a:lnTo>
                <a:lnTo>
                  <a:pt x="67251" y="299002"/>
                </a:lnTo>
                <a:lnTo>
                  <a:pt x="96601" y="339683"/>
                </a:lnTo>
                <a:lnTo>
                  <a:pt x="122057" y="372107"/>
                </a:lnTo>
                <a:lnTo>
                  <a:pt x="143421" y="395998"/>
                </a:lnTo>
                <a:lnTo>
                  <a:pt x="148158" y="395998"/>
                </a:lnTo>
                <a:lnTo>
                  <a:pt x="194981" y="339676"/>
                </a:lnTo>
                <a:lnTo>
                  <a:pt x="224331" y="298991"/>
                </a:lnTo>
                <a:lnTo>
                  <a:pt x="253601" y="253160"/>
                </a:lnTo>
                <a:lnTo>
                  <a:pt x="270279" y="221500"/>
                </a:lnTo>
                <a:lnTo>
                  <a:pt x="145783" y="221500"/>
                </a:lnTo>
                <a:lnTo>
                  <a:pt x="116333" y="215540"/>
                </a:lnTo>
                <a:lnTo>
                  <a:pt x="92259" y="199294"/>
                </a:lnTo>
                <a:lnTo>
                  <a:pt x="76013" y="175219"/>
                </a:lnTo>
                <a:lnTo>
                  <a:pt x="70053" y="145770"/>
                </a:lnTo>
                <a:lnTo>
                  <a:pt x="76013" y="116328"/>
                </a:lnTo>
                <a:lnTo>
                  <a:pt x="92259" y="92257"/>
                </a:lnTo>
                <a:lnTo>
                  <a:pt x="116333" y="76013"/>
                </a:lnTo>
                <a:lnTo>
                  <a:pt x="145783" y="70053"/>
                </a:lnTo>
                <a:lnTo>
                  <a:pt x="268750" y="70053"/>
                </a:lnTo>
                <a:lnTo>
                  <a:pt x="263406" y="59735"/>
                </a:lnTo>
                <a:lnTo>
                  <a:pt x="231828" y="28162"/>
                </a:lnTo>
                <a:lnTo>
                  <a:pt x="191815" y="7443"/>
                </a:lnTo>
                <a:lnTo>
                  <a:pt x="145783" y="0"/>
                </a:lnTo>
                <a:close/>
              </a:path>
              <a:path w="292100" h="396239">
                <a:moveTo>
                  <a:pt x="268750" y="70053"/>
                </a:moveTo>
                <a:lnTo>
                  <a:pt x="145783" y="70053"/>
                </a:lnTo>
                <a:lnTo>
                  <a:pt x="175232" y="76013"/>
                </a:lnTo>
                <a:lnTo>
                  <a:pt x="199307" y="92257"/>
                </a:lnTo>
                <a:lnTo>
                  <a:pt x="215552" y="116328"/>
                </a:lnTo>
                <a:lnTo>
                  <a:pt x="221513" y="145770"/>
                </a:lnTo>
                <a:lnTo>
                  <a:pt x="215552" y="175219"/>
                </a:lnTo>
                <a:lnTo>
                  <a:pt x="199307" y="199294"/>
                </a:lnTo>
                <a:lnTo>
                  <a:pt x="175232" y="215540"/>
                </a:lnTo>
                <a:lnTo>
                  <a:pt x="145783" y="221500"/>
                </a:lnTo>
                <a:lnTo>
                  <a:pt x="270279" y="221500"/>
                </a:lnTo>
                <a:lnTo>
                  <a:pt x="288374" y="176456"/>
                </a:lnTo>
                <a:lnTo>
                  <a:pt x="291579" y="145770"/>
                </a:lnTo>
                <a:lnTo>
                  <a:pt x="284129" y="99745"/>
                </a:lnTo>
                <a:lnTo>
                  <a:pt x="268750" y="70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3918" y="3547075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5"/>
                </a:lnTo>
                <a:lnTo>
                  <a:pt x="114644" y="81766"/>
                </a:lnTo>
                <a:lnTo>
                  <a:pt x="81762" y="114649"/>
                </a:lnTo>
                <a:lnTo>
                  <a:pt x="53702" y="151839"/>
                </a:lnTo>
                <a:lnTo>
                  <a:pt x="30981" y="192819"/>
                </a:lnTo>
                <a:lnTo>
                  <a:pt x="14113" y="237075"/>
                </a:lnTo>
                <a:lnTo>
                  <a:pt x="3614" y="284090"/>
                </a:lnTo>
                <a:lnTo>
                  <a:pt x="0" y="333349"/>
                </a:lnTo>
                <a:lnTo>
                  <a:pt x="3614" y="382611"/>
                </a:lnTo>
                <a:lnTo>
                  <a:pt x="14113" y="429629"/>
                </a:lnTo>
                <a:lnTo>
                  <a:pt x="30981" y="473887"/>
                </a:lnTo>
                <a:lnTo>
                  <a:pt x="53702" y="514869"/>
                </a:lnTo>
                <a:lnTo>
                  <a:pt x="81762" y="552060"/>
                </a:lnTo>
                <a:lnTo>
                  <a:pt x="114644" y="584944"/>
                </a:lnTo>
                <a:lnTo>
                  <a:pt x="151833" y="613005"/>
                </a:lnTo>
                <a:lnTo>
                  <a:pt x="192814" y="635728"/>
                </a:lnTo>
                <a:lnTo>
                  <a:pt x="237070" y="652597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7"/>
                </a:lnTo>
                <a:lnTo>
                  <a:pt x="473887" y="635728"/>
                </a:lnTo>
                <a:lnTo>
                  <a:pt x="514869" y="613005"/>
                </a:lnTo>
                <a:lnTo>
                  <a:pt x="552060" y="584944"/>
                </a:lnTo>
                <a:lnTo>
                  <a:pt x="584944" y="552060"/>
                </a:lnTo>
                <a:lnTo>
                  <a:pt x="613005" y="514869"/>
                </a:lnTo>
                <a:lnTo>
                  <a:pt x="635728" y="473887"/>
                </a:lnTo>
                <a:lnTo>
                  <a:pt x="652597" y="429629"/>
                </a:lnTo>
                <a:lnTo>
                  <a:pt x="663097" y="382611"/>
                </a:lnTo>
                <a:lnTo>
                  <a:pt x="666711" y="333349"/>
                </a:lnTo>
                <a:lnTo>
                  <a:pt x="663097" y="284090"/>
                </a:lnTo>
                <a:lnTo>
                  <a:pt x="652597" y="237075"/>
                </a:lnTo>
                <a:lnTo>
                  <a:pt x="635728" y="192819"/>
                </a:lnTo>
                <a:lnTo>
                  <a:pt x="613005" y="151839"/>
                </a:lnTo>
                <a:lnTo>
                  <a:pt x="584944" y="114649"/>
                </a:lnTo>
                <a:lnTo>
                  <a:pt x="552060" y="81766"/>
                </a:lnTo>
                <a:lnTo>
                  <a:pt x="514869" y="53705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76" y="3687631"/>
            <a:ext cx="285750" cy="386080"/>
          </a:xfrm>
          <a:custGeom>
            <a:avLst/>
            <a:gdLst/>
            <a:ahLst/>
            <a:cxnLst/>
            <a:rect l="l" t="t" r="r" b="b"/>
            <a:pathLst>
              <a:path w="285750" h="386079">
                <a:moveTo>
                  <a:pt x="228473" y="0"/>
                </a:moveTo>
                <a:lnTo>
                  <a:pt x="57111" y="0"/>
                </a:lnTo>
                <a:lnTo>
                  <a:pt x="34938" y="4508"/>
                </a:lnTo>
                <a:lnTo>
                  <a:pt x="16778" y="16783"/>
                </a:lnTo>
                <a:lnTo>
                  <a:pt x="4507" y="34943"/>
                </a:lnTo>
                <a:lnTo>
                  <a:pt x="0" y="57111"/>
                </a:lnTo>
                <a:lnTo>
                  <a:pt x="0" y="328485"/>
                </a:lnTo>
                <a:lnTo>
                  <a:pt x="4507" y="350659"/>
                </a:lnTo>
                <a:lnTo>
                  <a:pt x="16778" y="368819"/>
                </a:lnTo>
                <a:lnTo>
                  <a:pt x="34938" y="381090"/>
                </a:lnTo>
                <a:lnTo>
                  <a:pt x="57111" y="385597"/>
                </a:lnTo>
                <a:lnTo>
                  <a:pt x="228473" y="385597"/>
                </a:lnTo>
                <a:lnTo>
                  <a:pt x="250651" y="381090"/>
                </a:lnTo>
                <a:lnTo>
                  <a:pt x="268811" y="368819"/>
                </a:lnTo>
                <a:lnTo>
                  <a:pt x="281079" y="350659"/>
                </a:lnTo>
                <a:lnTo>
                  <a:pt x="282684" y="342760"/>
                </a:lnTo>
                <a:lnTo>
                  <a:pt x="49225" y="342760"/>
                </a:lnTo>
                <a:lnTo>
                  <a:pt x="42824" y="336308"/>
                </a:lnTo>
                <a:lnTo>
                  <a:pt x="42824" y="300240"/>
                </a:lnTo>
                <a:lnTo>
                  <a:pt x="49225" y="293776"/>
                </a:lnTo>
                <a:lnTo>
                  <a:pt x="285584" y="293776"/>
                </a:lnTo>
                <a:lnTo>
                  <a:pt x="285584" y="267233"/>
                </a:lnTo>
                <a:lnTo>
                  <a:pt x="49225" y="267233"/>
                </a:lnTo>
                <a:lnTo>
                  <a:pt x="42824" y="260832"/>
                </a:lnTo>
                <a:lnTo>
                  <a:pt x="42824" y="224764"/>
                </a:lnTo>
                <a:lnTo>
                  <a:pt x="49225" y="218300"/>
                </a:lnTo>
                <a:lnTo>
                  <a:pt x="285584" y="218300"/>
                </a:lnTo>
                <a:lnTo>
                  <a:pt x="285584" y="191770"/>
                </a:lnTo>
                <a:lnTo>
                  <a:pt x="49225" y="191770"/>
                </a:lnTo>
                <a:lnTo>
                  <a:pt x="42824" y="185369"/>
                </a:lnTo>
                <a:lnTo>
                  <a:pt x="42824" y="149237"/>
                </a:lnTo>
                <a:lnTo>
                  <a:pt x="49225" y="142773"/>
                </a:lnTo>
                <a:lnTo>
                  <a:pt x="285584" y="142773"/>
                </a:lnTo>
                <a:lnTo>
                  <a:pt x="285584" y="114274"/>
                </a:lnTo>
                <a:lnTo>
                  <a:pt x="49288" y="114274"/>
                </a:lnTo>
                <a:lnTo>
                  <a:pt x="42824" y="107823"/>
                </a:lnTo>
                <a:lnTo>
                  <a:pt x="42888" y="57404"/>
                </a:lnTo>
                <a:lnTo>
                  <a:pt x="49288" y="51015"/>
                </a:lnTo>
                <a:lnTo>
                  <a:pt x="284345" y="51015"/>
                </a:lnTo>
                <a:lnTo>
                  <a:pt x="281079" y="34943"/>
                </a:lnTo>
                <a:lnTo>
                  <a:pt x="268811" y="16783"/>
                </a:lnTo>
                <a:lnTo>
                  <a:pt x="250651" y="4508"/>
                </a:lnTo>
                <a:lnTo>
                  <a:pt x="228473" y="0"/>
                </a:lnTo>
                <a:close/>
              </a:path>
              <a:path w="285750" h="386079">
                <a:moveTo>
                  <a:pt x="124752" y="293776"/>
                </a:moveTo>
                <a:lnTo>
                  <a:pt x="85369" y="293776"/>
                </a:lnTo>
                <a:lnTo>
                  <a:pt x="91821" y="300240"/>
                </a:lnTo>
                <a:lnTo>
                  <a:pt x="91821" y="336308"/>
                </a:lnTo>
                <a:lnTo>
                  <a:pt x="85369" y="342760"/>
                </a:lnTo>
                <a:lnTo>
                  <a:pt x="124752" y="342760"/>
                </a:lnTo>
                <a:lnTo>
                  <a:pt x="118300" y="336308"/>
                </a:lnTo>
                <a:lnTo>
                  <a:pt x="118300" y="300240"/>
                </a:lnTo>
                <a:lnTo>
                  <a:pt x="124752" y="293776"/>
                </a:lnTo>
                <a:close/>
              </a:path>
              <a:path w="285750" h="386079">
                <a:moveTo>
                  <a:pt x="200215" y="293776"/>
                </a:moveTo>
                <a:lnTo>
                  <a:pt x="160820" y="293776"/>
                </a:lnTo>
                <a:lnTo>
                  <a:pt x="167284" y="300240"/>
                </a:lnTo>
                <a:lnTo>
                  <a:pt x="167284" y="336308"/>
                </a:lnTo>
                <a:lnTo>
                  <a:pt x="160820" y="342760"/>
                </a:lnTo>
                <a:lnTo>
                  <a:pt x="200215" y="342760"/>
                </a:lnTo>
                <a:lnTo>
                  <a:pt x="193763" y="336308"/>
                </a:lnTo>
                <a:lnTo>
                  <a:pt x="193763" y="300240"/>
                </a:lnTo>
                <a:lnTo>
                  <a:pt x="200215" y="293776"/>
                </a:lnTo>
                <a:close/>
              </a:path>
              <a:path w="285750" h="386079">
                <a:moveTo>
                  <a:pt x="285584" y="293776"/>
                </a:moveTo>
                <a:lnTo>
                  <a:pt x="236308" y="293776"/>
                </a:lnTo>
                <a:lnTo>
                  <a:pt x="242760" y="300240"/>
                </a:lnTo>
                <a:lnTo>
                  <a:pt x="242760" y="336308"/>
                </a:lnTo>
                <a:lnTo>
                  <a:pt x="236308" y="342760"/>
                </a:lnTo>
                <a:lnTo>
                  <a:pt x="282684" y="342760"/>
                </a:lnTo>
                <a:lnTo>
                  <a:pt x="285584" y="328485"/>
                </a:lnTo>
                <a:lnTo>
                  <a:pt x="285584" y="293776"/>
                </a:lnTo>
                <a:close/>
              </a:path>
              <a:path w="285750" h="386079">
                <a:moveTo>
                  <a:pt x="124752" y="218300"/>
                </a:moveTo>
                <a:lnTo>
                  <a:pt x="85369" y="218300"/>
                </a:lnTo>
                <a:lnTo>
                  <a:pt x="91821" y="224764"/>
                </a:lnTo>
                <a:lnTo>
                  <a:pt x="91821" y="260832"/>
                </a:lnTo>
                <a:lnTo>
                  <a:pt x="85369" y="267233"/>
                </a:lnTo>
                <a:lnTo>
                  <a:pt x="124752" y="267233"/>
                </a:lnTo>
                <a:lnTo>
                  <a:pt x="118300" y="260832"/>
                </a:lnTo>
                <a:lnTo>
                  <a:pt x="118300" y="224764"/>
                </a:lnTo>
                <a:lnTo>
                  <a:pt x="124752" y="218300"/>
                </a:lnTo>
                <a:close/>
              </a:path>
              <a:path w="285750" h="386079">
                <a:moveTo>
                  <a:pt x="200215" y="218300"/>
                </a:moveTo>
                <a:lnTo>
                  <a:pt x="160820" y="218300"/>
                </a:lnTo>
                <a:lnTo>
                  <a:pt x="167284" y="224764"/>
                </a:lnTo>
                <a:lnTo>
                  <a:pt x="167284" y="260832"/>
                </a:lnTo>
                <a:lnTo>
                  <a:pt x="160820" y="267233"/>
                </a:lnTo>
                <a:lnTo>
                  <a:pt x="200215" y="267233"/>
                </a:lnTo>
                <a:lnTo>
                  <a:pt x="193763" y="260832"/>
                </a:lnTo>
                <a:lnTo>
                  <a:pt x="193763" y="224764"/>
                </a:lnTo>
                <a:lnTo>
                  <a:pt x="200215" y="218300"/>
                </a:lnTo>
                <a:close/>
              </a:path>
              <a:path w="285750" h="386079">
                <a:moveTo>
                  <a:pt x="285584" y="218300"/>
                </a:moveTo>
                <a:lnTo>
                  <a:pt x="236308" y="218300"/>
                </a:lnTo>
                <a:lnTo>
                  <a:pt x="242760" y="224764"/>
                </a:lnTo>
                <a:lnTo>
                  <a:pt x="242760" y="260832"/>
                </a:lnTo>
                <a:lnTo>
                  <a:pt x="236308" y="267233"/>
                </a:lnTo>
                <a:lnTo>
                  <a:pt x="285584" y="267233"/>
                </a:lnTo>
                <a:lnTo>
                  <a:pt x="285584" y="218300"/>
                </a:lnTo>
                <a:close/>
              </a:path>
              <a:path w="285750" h="386079">
                <a:moveTo>
                  <a:pt x="124752" y="142773"/>
                </a:moveTo>
                <a:lnTo>
                  <a:pt x="85369" y="142773"/>
                </a:lnTo>
                <a:lnTo>
                  <a:pt x="91821" y="149237"/>
                </a:lnTo>
                <a:lnTo>
                  <a:pt x="91821" y="185369"/>
                </a:lnTo>
                <a:lnTo>
                  <a:pt x="85369" y="191770"/>
                </a:lnTo>
                <a:lnTo>
                  <a:pt x="124752" y="191770"/>
                </a:lnTo>
                <a:lnTo>
                  <a:pt x="118300" y="185369"/>
                </a:lnTo>
                <a:lnTo>
                  <a:pt x="118300" y="149237"/>
                </a:lnTo>
                <a:lnTo>
                  <a:pt x="124752" y="142773"/>
                </a:lnTo>
                <a:close/>
              </a:path>
              <a:path w="285750" h="386079">
                <a:moveTo>
                  <a:pt x="200215" y="142773"/>
                </a:moveTo>
                <a:lnTo>
                  <a:pt x="160820" y="142773"/>
                </a:lnTo>
                <a:lnTo>
                  <a:pt x="167284" y="149237"/>
                </a:lnTo>
                <a:lnTo>
                  <a:pt x="167284" y="185369"/>
                </a:lnTo>
                <a:lnTo>
                  <a:pt x="160820" y="191770"/>
                </a:lnTo>
                <a:lnTo>
                  <a:pt x="200215" y="191770"/>
                </a:lnTo>
                <a:lnTo>
                  <a:pt x="193763" y="185369"/>
                </a:lnTo>
                <a:lnTo>
                  <a:pt x="193763" y="149237"/>
                </a:lnTo>
                <a:lnTo>
                  <a:pt x="200215" y="142773"/>
                </a:lnTo>
                <a:close/>
              </a:path>
              <a:path w="285750" h="386079">
                <a:moveTo>
                  <a:pt x="285584" y="142773"/>
                </a:moveTo>
                <a:lnTo>
                  <a:pt x="236308" y="142773"/>
                </a:lnTo>
                <a:lnTo>
                  <a:pt x="242760" y="149237"/>
                </a:lnTo>
                <a:lnTo>
                  <a:pt x="242760" y="185369"/>
                </a:lnTo>
                <a:lnTo>
                  <a:pt x="236308" y="191770"/>
                </a:lnTo>
                <a:lnTo>
                  <a:pt x="285584" y="191770"/>
                </a:lnTo>
                <a:lnTo>
                  <a:pt x="285584" y="142773"/>
                </a:lnTo>
                <a:close/>
              </a:path>
              <a:path w="285750" h="386079">
                <a:moveTo>
                  <a:pt x="284345" y="51015"/>
                </a:moveTo>
                <a:lnTo>
                  <a:pt x="236359" y="51015"/>
                </a:lnTo>
                <a:lnTo>
                  <a:pt x="242760" y="57404"/>
                </a:lnTo>
                <a:lnTo>
                  <a:pt x="242760" y="107823"/>
                </a:lnTo>
                <a:lnTo>
                  <a:pt x="236308" y="114274"/>
                </a:lnTo>
                <a:lnTo>
                  <a:pt x="285584" y="114274"/>
                </a:lnTo>
                <a:lnTo>
                  <a:pt x="285584" y="57111"/>
                </a:lnTo>
                <a:lnTo>
                  <a:pt x="284345" y="51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5908" y="3297273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120" y="0"/>
                </a:moveTo>
                <a:lnTo>
                  <a:pt x="4800" y="0"/>
                </a:lnTo>
                <a:lnTo>
                  <a:pt x="0" y="8839"/>
                </a:lnTo>
                <a:lnTo>
                  <a:pt x="63" y="30924"/>
                </a:lnTo>
                <a:lnTo>
                  <a:pt x="4508" y="39941"/>
                </a:lnTo>
                <a:lnTo>
                  <a:pt x="24345" y="39941"/>
                </a:lnTo>
                <a:lnTo>
                  <a:pt x="28347" y="33070"/>
                </a:lnTo>
                <a:lnTo>
                  <a:pt x="11188" y="33070"/>
                </a:lnTo>
                <a:lnTo>
                  <a:pt x="9067" y="28854"/>
                </a:lnTo>
                <a:lnTo>
                  <a:pt x="9067" y="11036"/>
                </a:lnTo>
                <a:lnTo>
                  <a:pt x="11315" y="6819"/>
                </a:lnTo>
                <a:lnTo>
                  <a:pt x="28110" y="6819"/>
                </a:lnTo>
                <a:lnTo>
                  <a:pt x="25120" y="0"/>
                </a:lnTo>
                <a:close/>
              </a:path>
              <a:path w="29210" h="40004">
                <a:moveTo>
                  <a:pt x="28110" y="6819"/>
                </a:moveTo>
                <a:lnTo>
                  <a:pt x="18249" y="6819"/>
                </a:lnTo>
                <a:lnTo>
                  <a:pt x="20024" y="11036"/>
                </a:lnTo>
                <a:lnTo>
                  <a:pt x="20078" y="28676"/>
                </a:lnTo>
                <a:lnTo>
                  <a:pt x="18186" y="33070"/>
                </a:lnTo>
                <a:lnTo>
                  <a:pt x="28347" y="33070"/>
                </a:lnTo>
                <a:lnTo>
                  <a:pt x="29146" y="31699"/>
                </a:lnTo>
                <a:lnTo>
                  <a:pt x="29146" y="9182"/>
                </a:lnTo>
                <a:lnTo>
                  <a:pt x="28110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8911" y="3297273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107" y="0"/>
                </a:moveTo>
                <a:lnTo>
                  <a:pt x="4724" y="0"/>
                </a:lnTo>
                <a:lnTo>
                  <a:pt x="0" y="8839"/>
                </a:lnTo>
                <a:lnTo>
                  <a:pt x="63" y="30924"/>
                </a:lnTo>
                <a:lnTo>
                  <a:pt x="4444" y="39941"/>
                </a:lnTo>
                <a:lnTo>
                  <a:pt x="24269" y="39941"/>
                </a:lnTo>
                <a:lnTo>
                  <a:pt x="28334" y="33070"/>
                </a:lnTo>
                <a:lnTo>
                  <a:pt x="11188" y="33070"/>
                </a:lnTo>
                <a:lnTo>
                  <a:pt x="9055" y="28854"/>
                </a:lnTo>
                <a:lnTo>
                  <a:pt x="9055" y="11036"/>
                </a:lnTo>
                <a:lnTo>
                  <a:pt x="11302" y="6819"/>
                </a:lnTo>
                <a:lnTo>
                  <a:pt x="28107" y="6819"/>
                </a:lnTo>
                <a:lnTo>
                  <a:pt x="25107" y="0"/>
                </a:lnTo>
                <a:close/>
              </a:path>
              <a:path w="29210" h="40004">
                <a:moveTo>
                  <a:pt x="28107" y="6819"/>
                </a:moveTo>
                <a:lnTo>
                  <a:pt x="18237" y="6819"/>
                </a:lnTo>
                <a:lnTo>
                  <a:pt x="19964" y="11036"/>
                </a:lnTo>
                <a:lnTo>
                  <a:pt x="20001" y="28854"/>
                </a:lnTo>
                <a:lnTo>
                  <a:pt x="18173" y="33070"/>
                </a:lnTo>
                <a:lnTo>
                  <a:pt x="28334" y="33070"/>
                </a:lnTo>
                <a:lnTo>
                  <a:pt x="29146" y="31699"/>
                </a:lnTo>
                <a:lnTo>
                  <a:pt x="29146" y="9182"/>
                </a:lnTo>
                <a:lnTo>
                  <a:pt x="28107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1907" y="3297273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120" y="0"/>
                </a:moveTo>
                <a:lnTo>
                  <a:pt x="4787" y="0"/>
                </a:lnTo>
                <a:lnTo>
                  <a:pt x="0" y="8839"/>
                </a:lnTo>
                <a:lnTo>
                  <a:pt x="50" y="30924"/>
                </a:lnTo>
                <a:lnTo>
                  <a:pt x="4445" y="39941"/>
                </a:lnTo>
                <a:lnTo>
                  <a:pt x="24282" y="39941"/>
                </a:lnTo>
                <a:lnTo>
                  <a:pt x="28326" y="33070"/>
                </a:lnTo>
                <a:lnTo>
                  <a:pt x="11188" y="33070"/>
                </a:lnTo>
                <a:lnTo>
                  <a:pt x="9055" y="28854"/>
                </a:lnTo>
                <a:lnTo>
                  <a:pt x="9055" y="11036"/>
                </a:lnTo>
                <a:lnTo>
                  <a:pt x="11315" y="6819"/>
                </a:lnTo>
                <a:lnTo>
                  <a:pt x="28101" y="6819"/>
                </a:lnTo>
                <a:lnTo>
                  <a:pt x="25120" y="0"/>
                </a:lnTo>
                <a:close/>
              </a:path>
              <a:path w="29210" h="40004">
                <a:moveTo>
                  <a:pt x="28101" y="6819"/>
                </a:moveTo>
                <a:lnTo>
                  <a:pt x="18249" y="6819"/>
                </a:lnTo>
                <a:lnTo>
                  <a:pt x="19965" y="11036"/>
                </a:lnTo>
                <a:lnTo>
                  <a:pt x="20001" y="28854"/>
                </a:lnTo>
                <a:lnTo>
                  <a:pt x="18173" y="33070"/>
                </a:lnTo>
                <a:lnTo>
                  <a:pt x="28326" y="33070"/>
                </a:lnTo>
                <a:lnTo>
                  <a:pt x="29133" y="31699"/>
                </a:lnTo>
                <a:lnTo>
                  <a:pt x="29133" y="9182"/>
                </a:lnTo>
                <a:lnTo>
                  <a:pt x="28101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755" y="353610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62" y="0"/>
                </a:moveTo>
                <a:lnTo>
                  <a:pt x="284100" y="3614"/>
                </a:lnTo>
                <a:lnTo>
                  <a:pt x="237082" y="14114"/>
                </a:lnTo>
                <a:lnTo>
                  <a:pt x="192824" y="30983"/>
                </a:lnTo>
                <a:lnTo>
                  <a:pt x="151842" y="53706"/>
                </a:lnTo>
                <a:lnTo>
                  <a:pt x="114651" y="81767"/>
                </a:lnTo>
                <a:lnTo>
                  <a:pt x="81767" y="114651"/>
                </a:lnTo>
                <a:lnTo>
                  <a:pt x="53706" y="151842"/>
                </a:lnTo>
                <a:lnTo>
                  <a:pt x="30983" y="192824"/>
                </a:lnTo>
                <a:lnTo>
                  <a:pt x="14114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4" y="429642"/>
                </a:lnTo>
                <a:lnTo>
                  <a:pt x="30983" y="473899"/>
                </a:lnTo>
                <a:lnTo>
                  <a:pt x="53706" y="514881"/>
                </a:lnTo>
                <a:lnTo>
                  <a:pt x="81767" y="552072"/>
                </a:lnTo>
                <a:lnTo>
                  <a:pt x="114651" y="584956"/>
                </a:lnTo>
                <a:lnTo>
                  <a:pt x="151842" y="613018"/>
                </a:lnTo>
                <a:lnTo>
                  <a:pt x="192824" y="635741"/>
                </a:lnTo>
                <a:lnTo>
                  <a:pt x="237082" y="652610"/>
                </a:lnTo>
                <a:lnTo>
                  <a:pt x="284100" y="663110"/>
                </a:lnTo>
                <a:lnTo>
                  <a:pt x="333362" y="666724"/>
                </a:lnTo>
                <a:lnTo>
                  <a:pt x="382624" y="663110"/>
                </a:lnTo>
                <a:lnTo>
                  <a:pt x="429642" y="652610"/>
                </a:lnTo>
                <a:lnTo>
                  <a:pt x="473899" y="635741"/>
                </a:lnTo>
                <a:lnTo>
                  <a:pt x="514881" y="613018"/>
                </a:lnTo>
                <a:lnTo>
                  <a:pt x="552072" y="584956"/>
                </a:lnTo>
                <a:lnTo>
                  <a:pt x="584956" y="552072"/>
                </a:lnTo>
                <a:lnTo>
                  <a:pt x="613018" y="514881"/>
                </a:lnTo>
                <a:lnTo>
                  <a:pt x="635741" y="473899"/>
                </a:lnTo>
                <a:lnTo>
                  <a:pt x="652610" y="429642"/>
                </a:lnTo>
                <a:lnTo>
                  <a:pt x="663110" y="382624"/>
                </a:lnTo>
                <a:lnTo>
                  <a:pt x="666724" y="333362"/>
                </a:lnTo>
                <a:lnTo>
                  <a:pt x="663110" y="284100"/>
                </a:lnTo>
                <a:lnTo>
                  <a:pt x="652610" y="237082"/>
                </a:lnTo>
                <a:lnTo>
                  <a:pt x="635741" y="192824"/>
                </a:lnTo>
                <a:lnTo>
                  <a:pt x="613018" y="151842"/>
                </a:lnTo>
                <a:lnTo>
                  <a:pt x="584956" y="114651"/>
                </a:lnTo>
                <a:lnTo>
                  <a:pt x="552072" y="81767"/>
                </a:lnTo>
                <a:lnTo>
                  <a:pt x="514881" y="53706"/>
                </a:lnTo>
                <a:lnTo>
                  <a:pt x="473899" y="30983"/>
                </a:lnTo>
                <a:lnTo>
                  <a:pt x="429642" y="14114"/>
                </a:lnTo>
                <a:lnTo>
                  <a:pt x="382624" y="3614"/>
                </a:lnTo>
                <a:lnTo>
                  <a:pt x="333362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     </a:t>
            </a:r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62190" y="3661886"/>
            <a:ext cx="434340" cy="360045"/>
          </a:xfrm>
          <a:custGeom>
            <a:avLst/>
            <a:gdLst/>
            <a:ahLst/>
            <a:cxnLst/>
            <a:rect l="l" t="t" r="r" b="b"/>
            <a:pathLst>
              <a:path w="434340" h="360045">
                <a:moveTo>
                  <a:pt x="428815" y="113309"/>
                </a:moveTo>
                <a:lnTo>
                  <a:pt x="5016" y="113309"/>
                </a:lnTo>
                <a:lnTo>
                  <a:pt x="0" y="118325"/>
                </a:lnTo>
                <a:lnTo>
                  <a:pt x="0" y="354672"/>
                </a:lnTo>
                <a:lnTo>
                  <a:pt x="5016" y="359651"/>
                </a:lnTo>
                <a:lnTo>
                  <a:pt x="428815" y="359651"/>
                </a:lnTo>
                <a:lnTo>
                  <a:pt x="433857" y="354672"/>
                </a:lnTo>
                <a:lnTo>
                  <a:pt x="433857" y="337324"/>
                </a:lnTo>
                <a:lnTo>
                  <a:pt x="22326" y="337324"/>
                </a:lnTo>
                <a:lnTo>
                  <a:pt x="22326" y="135674"/>
                </a:lnTo>
                <a:lnTo>
                  <a:pt x="433857" y="135674"/>
                </a:lnTo>
                <a:lnTo>
                  <a:pt x="433857" y="118325"/>
                </a:lnTo>
                <a:lnTo>
                  <a:pt x="428815" y="113309"/>
                </a:lnTo>
                <a:close/>
              </a:path>
              <a:path w="434340" h="360045">
                <a:moveTo>
                  <a:pt x="433857" y="135674"/>
                </a:moveTo>
                <a:lnTo>
                  <a:pt x="411518" y="135674"/>
                </a:lnTo>
                <a:lnTo>
                  <a:pt x="411518" y="337324"/>
                </a:lnTo>
                <a:lnTo>
                  <a:pt x="433857" y="337324"/>
                </a:lnTo>
                <a:lnTo>
                  <a:pt x="433857" y="135674"/>
                </a:lnTo>
                <a:close/>
              </a:path>
              <a:path w="434340" h="360045">
                <a:moveTo>
                  <a:pt x="86296" y="297675"/>
                </a:moveTo>
                <a:lnTo>
                  <a:pt x="41490" y="297675"/>
                </a:lnTo>
                <a:lnTo>
                  <a:pt x="38328" y="300850"/>
                </a:lnTo>
                <a:lnTo>
                  <a:pt x="38328" y="322999"/>
                </a:lnTo>
                <a:lnTo>
                  <a:pt x="41490" y="326123"/>
                </a:lnTo>
                <a:lnTo>
                  <a:pt x="86296" y="326123"/>
                </a:lnTo>
                <a:lnTo>
                  <a:pt x="89458" y="322999"/>
                </a:lnTo>
                <a:lnTo>
                  <a:pt x="89458" y="300850"/>
                </a:lnTo>
                <a:lnTo>
                  <a:pt x="86296" y="297675"/>
                </a:lnTo>
                <a:close/>
              </a:path>
              <a:path w="434340" h="360045">
                <a:moveTo>
                  <a:pt x="161683" y="297675"/>
                </a:moveTo>
                <a:lnTo>
                  <a:pt x="116852" y="297675"/>
                </a:lnTo>
                <a:lnTo>
                  <a:pt x="113677" y="300850"/>
                </a:lnTo>
                <a:lnTo>
                  <a:pt x="113677" y="322999"/>
                </a:lnTo>
                <a:lnTo>
                  <a:pt x="116852" y="326123"/>
                </a:lnTo>
                <a:lnTo>
                  <a:pt x="161683" y="326123"/>
                </a:lnTo>
                <a:lnTo>
                  <a:pt x="164807" y="322999"/>
                </a:lnTo>
                <a:lnTo>
                  <a:pt x="164807" y="300850"/>
                </a:lnTo>
                <a:lnTo>
                  <a:pt x="161683" y="297675"/>
                </a:lnTo>
                <a:close/>
              </a:path>
              <a:path w="434340" h="360045">
                <a:moveTo>
                  <a:pt x="237032" y="297675"/>
                </a:moveTo>
                <a:lnTo>
                  <a:pt x="192201" y="297675"/>
                </a:lnTo>
                <a:lnTo>
                  <a:pt x="189077" y="300850"/>
                </a:lnTo>
                <a:lnTo>
                  <a:pt x="189077" y="322999"/>
                </a:lnTo>
                <a:lnTo>
                  <a:pt x="192201" y="326123"/>
                </a:lnTo>
                <a:lnTo>
                  <a:pt x="237032" y="326123"/>
                </a:lnTo>
                <a:lnTo>
                  <a:pt x="240207" y="322999"/>
                </a:lnTo>
                <a:lnTo>
                  <a:pt x="240207" y="300850"/>
                </a:lnTo>
                <a:lnTo>
                  <a:pt x="237032" y="297675"/>
                </a:lnTo>
                <a:close/>
              </a:path>
              <a:path w="434340" h="360045">
                <a:moveTo>
                  <a:pt x="317004" y="297675"/>
                </a:moveTo>
                <a:lnTo>
                  <a:pt x="272199" y="297675"/>
                </a:lnTo>
                <a:lnTo>
                  <a:pt x="269036" y="300850"/>
                </a:lnTo>
                <a:lnTo>
                  <a:pt x="269036" y="322999"/>
                </a:lnTo>
                <a:lnTo>
                  <a:pt x="272199" y="326123"/>
                </a:lnTo>
                <a:lnTo>
                  <a:pt x="317004" y="326123"/>
                </a:lnTo>
                <a:lnTo>
                  <a:pt x="320167" y="322999"/>
                </a:lnTo>
                <a:lnTo>
                  <a:pt x="320167" y="300850"/>
                </a:lnTo>
                <a:lnTo>
                  <a:pt x="317004" y="297675"/>
                </a:lnTo>
                <a:close/>
              </a:path>
              <a:path w="434340" h="360045">
                <a:moveTo>
                  <a:pt x="392353" y="297675"/>
                </a:moveTo>
                <a:lnTo>
                  <a:pt x="347548" y="297675"/>
                </a:lnTo>
                <a:lnTo>
                  <a:pt x="344385" y="300850"/>
                </a:lnTo>
                <a:lnTo>
                  <a:pt x="344385" y="322999"/>
                </a:lnTo>
                <a:lnTo>
                  <a:pt x="347548" y="326123"/>
                </a:lnTo>
                <a:lnTo>
                  <a:pt x="392353" y="326123"/>
                </a:lnTo>
                <a:lnTo>
                  <a:pt x="395516" y="322999"/>
                </a:lnTo>
                <a:lnTo>
                  <a:pt x="395516" y="300850"/>
                </a:lnTo>
                <a:lnTo>
                  <a:pt x="392353" y="297675"/>
                </a:lnTo>
                <a:close/>
              </a:path>
              <a:path w="434340" h="360045">
                <a:moveTo>
                  <a:pt x="86296" y="247421"/>
                </a:moveTo>
                <a:lnTo>
                  <a:pt x="41490" y="247421"/>
                </a:lnTo>
                <a:lnTo>
                  <a:pt x="38328" y="250545"/>
                </a:lnTo>
                <a:lnTo>
                  <a:pt x="38328" y="272707"/>
                </a:lnTo>
                <a:lnTo>
                  <a:pt x="41490" y="275869"/>
                </a:lnTo>
                <a:lnTo>
                  <a:pt x="86296" y="275869"/>
                </a:lnTo>
                <a:lnTo>
                  <a:pt x="89458" y="272707"/>
                </a:lnTo>
                <a:lnTo>
                  <a:pt x="89458" y="250545"/>
                </a:lnTo>
                <a:lnTo>
                  <a:pt x="86296" y="247421"/>
                </a:lnTo>
                <a:close/>
              </a:path>
              <a:path w="434340" h="360045">
                <a:moveTo>
                  <a:pt x="161683" y="247421"/>
                </a:moveTo>
                <a:lnTo>
                  <a:pt x="116852" y="247421"/>
                </a:lnTo>
                <a:lnTo>
                  <a:pt x="113677" y="250545"/>
                </a:lnTo>
                <a:lnTo>
                  <a:pt x="113677" y="272707"/>
                </a:lnTo>
                <a:lnTo>
                  <a:pt x="116852" y="275869"/>
                </a:lnTo>
                <a:lnTo>
                  <a:pt x="161683" y="275869"/>
                </a:lnTo>
                <a:lnTo>
                  <a:pt x="164807" y="272707"/>
                </a:lnTo>
                <a:lnTo>
                  <a:pt x="164807" y="250545"/>
                </a:lnTo>
                <a:lnTo>
                  <a:pt x="161683" y="247421"/>
                </a:lnTo>
                <a:close/>
              </a:path>
              <a:path w="434340" h="360045">
                <a:moveTo>
                  <a:pt x="237032" y="247421"/>
                </a:moveTo>
                <a:lnTo>
                  <a:pt x="192201" y="247421"/>
                </a:lnTo>
                <a:lnTo>
                  <a:pt x="189077" y="250545"/>
                </a:lnTo>
                <a:lnTo>
                  <a:pt x="189077" y="272707"/>
                </a:lnTo>
                <a:lnTo>
                  <a:pt x="192201" y="275869"/>
                </a:lnTo>
                <a:lnTo>
                  <a:pt x="237032" y="275869"/>
                </a:lnTo>
                <a:lnTo>
                  <a:pt x="240207" y="272707"/>
                </a:lnTo>
                <a:lnTo>
                  <a:pt x="240207" y="250545"/>
                </a:lnTo>
                <a:lnTo>
                  <a:pt x="237032" y="247421"/>
                </a:lnTo>
                <a:close/>
              </a:path>
              <a:path w="434340" h="360045">
                <a:moveTo>
                  <a:pt x="317004" y="247421"/>
                </a:moveTo>
                <a:lnTo>
                  <a:pt x="272199" y="247421"/>
                </a:lnTo>
                <a:lnTo>
                  <a:pt x="269036" y="250545"/>
                </a:lnTo>
                <a:lnTo>
                  <a:pt x="269036" y="272707"/>
                </a:lnTo>
                <a:lnTo>
                  <a:pt x="272199" y="275869"/>
                </a:lnTo>
                <a:lnTo>
                  <a:pt x="317004" y="275869"/>
                </a:lnTo>
                <a:lnTo>
                  <a:pt x="320167" y="272707"/>
                </a:lnTo>
                <a:lnTo>
                  <a:pt x="320167" y="250545"/>
                </a:lnTo>
                <a:lnTo>
                  <a:pt x="317004" y="247421"/>
                </a:lnTo>
                <a:close/>
              </a:path>
              <a:path w="434340" h="360045">
                <a:moveTo>
                  <a:pt x="392353" y="247421"/>
                </a:moveTo>
                <a:lnTo>
                  <a:pt x="347548" y="247421"/>
                </a:lnTo>
                <a:lnTo>
                  <a:pt x="344385" y="250545"/>
                </a:lnTo>
                <a:lnTo>
                  <a:pt x="344385" y="272707"/>
                </a:lnTo>
                <a:lnTo>
                  <a:pt x="347548" y="275869"/>
                </a:lnTo>
                <a:lnTo>
                  <a:pt x="392353" y="275869"/>
                </a:lnTo>
                <a:lnTo>
                  <a:pt x="395516" y="272707"/>
                </a:lnTo>
                <a:lnTo>
                  <a:pt x="395516" y="250545"/>
                </a:lnTo>
                <a:lnTo>
                  <a:pt x="392353" y="247421"/>
                </a:lnTo>
                <a:close/>
              </a:path>
              <a:path w="434340" h="360045">
                <a:moveTo>
                  <a:pt x="86296" y="197129"/>
                </a:moveTo>
                <a:lnTo>
                  <a:pt x="41490" y="197129"/>
                </a:lnTo>
                <a:lnTo>
                  <a:pt x="38328" y="200291"/>
                </a:lnTo>
                <a:lnTo>
                  <a:pt x="38328" y="222453"/>
                </a:lnTo>
                <a:lnTo>
                  <a:pt x="41490" y="225577"/>
                </a:lnTo>
                <a:lnTo>
                  <a:pt x="86296" y="225577"/>
                </a:lnTo>
                <a:lnTo>
                  <a:pt x="89458" y="222453"/>
                </a:lnTo>
                <a:lnTo>
                  <a:pt x="89458" y="200291"/>
                </a:lnTo>
                <a:lnTo>
                  <a:pt x="86296" y="197129"/>
                </a:lnTo>
                <a:close/>
              </a:path>
              <a:path w="434340" h="360045">
                <a:moveTo>
                  <a:pt x="161683" y="197129"/>
                </a:moveTo>
                <a:lnTo>
                  <a:pt x="116852" y="197129"/>
                </a:lnTo>
                <a:lnTo>
                  <a:pt x="113677" y="200291"/>
                </a:lnTo>
                <a:lnTo>
                  <a:pt x="113677" y="222453"/>
                </a:lnTo>
                <a:lnTo>
                  <a:pt x="116852" y="225577"/>
                </a:lnTo>
                <a:lnTo>
                  <a:pt x="161683" y="225577"/>
                </a:lnTo>
                <a:lnTo>
                  <a:pt x="164807" y="222453"/>
                </a:lnTo>
                <a:lnTo>
                  <a:pt x="164807" y="200291"/>
                </a:lnTo>
                <a:lnTo>
                  <a:pt x="161683" y="197129"/>
                </a:lnTo>
                <a:close/>
              </a:path>
              <a:path w="434340" h="360045">
                <a:moveTo>
                  <a:pt x="237032" y="197129"/>
                </a:moveTo>
                <a:lnTo>
                  <a:pt x="192201" y="197129"/>
                </a:lnTo>
                <a:lnTo>
                  <a:pt x="189077" y="200291"/>
                </a:lnTo>
                <a:lnTo>
                  <a:pt x="189077" y="222453"/>
                </a:lnTo>
                <a:lnTo>
                  <a:pt x="192201" y="225577"/>
                </a:lnTo>
                <a:lnTo>
                  <a:pt x="237032" y="225577"/>
                </a:lnTo>
                <a:lnTo>
                  <a:pt x="240207" y="222453"/>
                </a:lnTo>
                <a:lnTo>
                  <a:pt x="240207" y="200291"/>
                </a:lnTo>
                <a:lnTo>
                  <a:pt x="237032" y="197129"/>
                </a:lnTo>
                <a:close/>
              </a:path>
              <a:path w="434340" h="360045">
                <a:moveTo>
                  <a:pt x="317004" y="197129"/>
                </a:moveTo>
                <a:lnTo>
                  <a:pt x="272199" y="197129"/>
                </a:lnTo>
                <a:lnTo>
                  <a:pt x="269036" y="200291"/>
                </a:lnTo>
                <a:lnTo>
                  <a:pt x="269036" y="222453"/>
                </a:lnTo>
                <a:lnTo>
                  <a:pt x="272199" y="225577"/>
                </a:lnTo>
                <a:lnTo>
                  <a:pt x="317004" y="225577"/>
                </a:lnTo>
                <a:lnTo>
                  <a:pt x="320167" y="222453"/>
                </a:lnTo>
                <a:lnTo>
                  <a:pt x="320167" y="200291"/>
                </a:lnTo>
                <a:lnTo>
                  <a:pt x="317004" y="197129"/>
                </a:lnTo>
                <a:close/>
              </a:path>
              <a:path w="434340" h="360045">
                <a:moveTo>
                  <a:pt x="392353" y="197129"/>
                </a:moveTo>
                <a:lnTo>
                  <a:pt x="347548" y="197129"/>
                </a:lnTo>
                <a:lnTo>
                  <a:pt x="344385" y="200291"/>
                </a:lnTo>
                <a:lnTo>
                  <a:pt x="344385" y="222453"/>
                </a:lnTo>
                <a:lnTo>
                  <a:pt x="347548" y="225577"/>
                </a:lnTo>
                <a:lnTo>
                  <a:pt x="392353" y="225577"/>
                </a:lnTo>
                <a:lnTo>
                  <a:pt x="395516" y="222453"/>
                </a:lnTo>
                <a:lnTo>
                  <a:pt x="395516" y="200291"/>
                </a:lnTo>
                <a:lnTo>
                  <a:pt x="392353" y="197129"/>
                </a:lnTo>
                <a:close/>
              </a:path>
              <a:path w="434340" h="360045">
                <a:moveTo>
                  <a:pt x="86296" y="146824"/>
                </a:moveTo>
                <a:lnTo>
                  <a:pt x="41490" y="146824"/>
                </a:lnTo>
                <a:lnTo>
                  <a:pt x="38328" y="149999"/>
                </a:lnTo>
                <a:lnTo>
                  <a:pt x="38328" y="172161"/>
                </a:lnTo>
                <a:lnTo>
                  <a:pt x="41490" y="175285"/>
                </a:lnTo>
                <a:lnTo>
                  <a:pt x="86296" y="175285"/>
                </a:lnTo>
                <a:lnTo>
                  <a:pt x="89458" y="172161"/>
                </a:lnTo>
                <a:lnTo>
                  <a:pt x="89458" y="149999"/>
                </a:lnTo>
                <a:lnTo>
                  <a:pt x="86296" y="146824"/>
                </a:lnTo>
                <a:close/>
              </a:path>
              <a:path w="434340" h="360045">
                <a:moveTo>
                  <a:pt x="161683" y="146824"/>
                </a:moveTo>
                <a:lnTo>
                  <a:pt x="116852" y="146824"/>
                </a:lnTo>
                <a:lnTo>
                  <a:pt x="113677" y="149999"/>
                </a:lnTo>
                <a:lnTo>
                  <a:pt x="113677" y="172161"/>
                </a:lnTo>
                <a:lnTo>
                  <a:pt x="116852" y="175285"/>
                </a:lnTo>
                <a:lnTo>
                  <a:pt x="161683" y="175285"/>
                </a:lnTo>
                <a:lnTo>
                  <a:pt x="164807" y="172161"/>
                </a:lnTo>
                <a:lnTo>
                  <a:pt x="164807" y="149999"/>
                </a:lnTo>
                <a:lnTo>
                  <a:pt x="161683" y="146824"/>
                </a:lnTo>
                <a:close/>
              </a:path>
              <a:path w="434340" h="360045">
                <a:moveTo>
                  <a:pt x="237032" y="146824"/>
                </a:moveTo>
                <a:lnTo>
                  <a:pt x="192201" y="146824"/>
                </a:lnTo>
                <a:lnTo>
                  <a:pt x="189077" y="149999"/>
                </a:lnTo>
                <a:lnTo>
                  <a:pt x="189077" y="172161"/>
                </a:lnTo>
                <a:lnTo>
                  <a:pt x="192201" y="175285"/>
                </a:lnTo>
                <a:lnTo>
                  <a:pt x="237032" y="175285"/>
                </a:lnTo>
                <a:lnTo>
                  <a:pt x="240207" y="172161"/>
                </a:lnTo>
                <a:lnTo>
                  <a:pt x="240207" y="149999"/>
                </a:lnTo>
                <a:lnTo>
                  <a:pt x="237032" y="146824"/>
                </a:lnTo>
                <a:close/>
              </a:path>
              <a:path w="434340" h="360045">
                <a:moveTo>
                  <a:pt x="317004" y="146824"/>
                </a:moveTo>
                <a:lnTo>
                  <a:pt x="272199" y="146824"/>
                </a:lnTo>
                <a:lnTo>
                  <a:pt x="269036" y="149999"/>
                </a:lnTo>
                <a:lnTo>
                  <a:pt x="269036" y="172161"/>
                </a:lnTo>
                <a:lnTo>
                  <a:pt x="272199" y="175285"/>
                </a:lnTo>
                <a:lnTo>
                  <a:pt x="317004" y="175285"/>
                </a:lnTo>
                <a:lnTo>
                  <a:pt x="320167" y="172161"/>
                </a:lnTo>
                <a:lnTo>
                  <a:pt x="320167" y="149999"/>
                </a:lnTo>
                <a:lnTo>
                  <a:pt x="317004" y="146824"/>
                </a:lnTo>
                <a:close/>
              </a:path>
              <a:path w="434340" h="360045">
                <a:moveTo>
                  <a:pt x="392353" y="146824"/>
                </a:moveTo>
                <a:lnTo>
                  <a:pt x="347548" y="146824"/>
                </a:lnTo>
                <a:lnTo>
                  <a:pt x="344385" y="149999"/>
                </a:lnTo>
                <a:lnTo>
                  <a:pt x="344385" y="172161"/>
                </a:lnTo>
                <a:lnTo>
                  <a:pt x="347548" y="175285"/>
                </a:lnTo>
                <a:lnTo>
                  <a:pt x="392353" y="175285"/>
                </a:lnTo>
                <a:lnTo>
                  <a:pt x="395516" y="172161"/>
                </a:lnTo>
                <a:lnTo>
                  <a:pt x="395516" y="149999"/>
                </a:lnTo>
                <a:lnTo>
                  <a:pt x="392353" y="146824"/>
                </a:lnTo>
                <a:close/>
              </a:path>
              <a:path w="434340" h="360045">
                <a:moveTo>
                  <a:pt x="375805" y="77381"/>
                </a:moveTo>
                <a:lnTo>
                  <a:pt x="58039" y="77381"/>
                </a:lnTo>
                <a:lnTo>
                  <a:pt x="53060" y="82397"/>
                </a:lnTo>
                <a:lnTo>
                  <a:pt x="53060" y="113309"/>
                </a:lnTo>
                <a:lnTo>
                  <a:pt x="380784" y="113309"/>
                </a:lnTo>
                <a:lnTo>
                  <a:pt x="380784" y="82397"/>
                </a:lnTo>
                <a:lnTo>
                  <a:pt x="375805" y="77381"/>
                </a:lnTo>
                <a:close/>
              </a:path>
              <a:path w="434340" h="360045">
                <a:moveTo>
                  <a:pt x="223100" y="0"/>
                </a:moveTo>
                <a:lnTo>
                  <a:pt x="210743" y="0"/>
                </a:lnTo>
                <a:lnTo>
                  <a:pt x="205765" y="4978"/>
                </a:lnTo>
                <a:lnTo>
                  <a:pt x="205765" y="77381"/>
                </a:lnTo>
                <a:lnTo>
                  <a:pt x="228092" y="77381"/>
                </a:lnTo>
                <a:lnTo>
                  <a:pt x="228092" y="60515"/>
                </a:lnTo>
                <a:lnTo>
                  <a:pt x="276783" y="60515"/>
                </a:lnTo>
                <a:lnTo>
                  <a:pt x="281152" y="56146"/>
                </a:lnTo>
                <a:lnTo>
                  <a:pt x="281152" y="15557"/>
                </a:lnTo>
                <a:lnTo>
                  <a:pt x="276783" y="11163"/>
                </a:lnTo>
                <a:lnTo>
                  <a:pt x="228092" y="11163"/>
                </a:lnTo>
                <a:lnTo>
                  <a:pt x="228092" y="4978"/>
                </a:lnTo>
                <a:lnTo>
                  <a:pt x="223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</a:t>
            </a:r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750736" y="4849397"/>
            <a:ext cx="271780" cy="346075"/>
          </a:xfrm>
          <a:custGeom>
            <a:avLst/>
            <a:gdLst/>
            <a:ahLst/>
            <a:cxnLst/>
            <a:rect l="l" t="t" r="r" b="b"/>
            <a:pathLst>
              <a:path w="271779" h="346075">
                <a:moveTo>
                  <a:pt x="195833" y="0"/>
                </a:moveTo>
                <a:lnTo>
                  <a:pt x="5562" y="0"/>
                </a:lnTo>
                <a:lnTo>
                  <a:pt x="0" y="4698"/>
                </a:lnTo>
                <a:lnTo>
                  <a:pt x="0" y="339737"/>
                </a:lnTo>
                <a:lnTo>
                  <a:pt x="5295" y="344792"/>
                </a:lnTo>
                <a:lnTo>
                  <a:pt x="260324" y="345859"/>
                </a:lnTo>
                <a:lnTo>
                  <a:pt x="263347" y="345859"/>
                </a:lnTo>
                <a:lnTo>
                  <a:pt x="265963" y="344411"/>
                </a:lnTo>
                <a:lnTo>
                  <a:pt x="270217" y="340474"/>
                </a:lnTo>
                <a:lnTo>
                  <a:pt x="271157" y="337451"/>
                </a:lnTo>
                <a:lnTo>
                  <a:pt x="271157" y="253441"/>
                </a:lnTo>
                <a:lnTo>
                  <a:pt x="53009" y="253441"/>
                </a:lnTo>
                <a:lnTo>
                  <a:pt x="47955" y="248742"/>
                </a:lnTo>
                <a:lnTo>
                  <a:pt x="47955" y="237134"/>
                </a:lnTo>
                <a:lnTo>
                  <a:pt x="53009" y="232448"/>
                </a:lnTo>
                <a:lnTo>
                  <a:pt x="271157" y="232448"/>
                </a:lnTo>
                <a:lnTo>
                  <a:pt x="271157" y="207238"/>
                </a:lnTo>
                <a:lnTo>
                  <a:pt x="53009" y="207238"/>
                </a:lnTo>
                <a:lnTo>
                  <a:pt x="47955" y="202539"/>
                </a:lnTo>
                <a:lnTo>
                  <a:pt x="47955" y="190931"/>
                </a:lnTo>
                <a:lnTo>
                  <a:pt x="53009" y="186232"/>
                </a:lnTo>
                <a:lnTo>
                  <a:pt x="271157" y="186232"/>
                </a:lnTo>
                <a:lnTo>
                  <a:pt x="271157" y="161023"/>
                </a:lnTo>
                <a:lnTo>
                  <a:pt x="53009" y="161023"/>
                </a:lnTo>
                <a:lnTo>
                  <a:pt x="47955" y="156324"/>
                </a:lnTo>
                <a:lnTo>
                  <a:pt x="47955" y="144729"/>
                </a:lnTo>
                <a:lnTo>
                  <a:pt x="53009" y="140030"/>
                </a:lnTo>
                <a:lnTo>
                  <a:pt x="271157" y="140030"/>
                </a:lnTo>
                <a:lnTo>
                  <a:pt x="271157" y="117614"/>
                </a:lnTo>
                <a:lnTo>
                  <a:pt x="53009" y="117614"/>
                </a:lnTo>
                <a:lnTo>
                  <a:pt x="47955" y="112928"/>
                </a:lnTo>
                <a:lnTo>
                  <a:pt x="47955" y="101320"/>
                </a:lnTo>
                <a:lnTo>
                  <a:pt x="53009" y="96608"/>
                </a:lnTo>
                <a:lnTo>
                  <a:pt x="271157" y="96608"/>
                </a:lnTo>
                <a:lnTo>
                  <a:pt x="271157" y="67208"/>
                </a:lnTo>
                <a:lnTo>
                  <a:pt x="201396" y="67208"/>
                </a:lnTo>
                <a:lnTo>
                  <a:pt x="195833" y="62509"/>
                </a:lnTo>
                <a:lnTo>
                  <a:pt x="195833" y="0"/>
                </a:lnTo>
                <a:close/>
              </a:path>
              <a:path w="271779" h="346075">
                <a:moveTo>
                  <a:pt x="271157" y="232448"/>
                </a:moveTo>
                <a:lnTo>
                  <a:pt x="214629" y="232448"/>
                </a:lnTo>
                <a:lnTo>
                  <a:pt x="219684" y="237134"/>
                </a:lnTo>
                <a:lnTo>
                  <a:pt x="219684" y="248742"/>
                </a:lnTo>
                <a:lnTo>
                  <a:pt x="214629" y="253441"/>
                </a:lnTo>
                <a:lnTo>
                  <a:pt x="271157" y="253441"/>
                </a:lnTo>
                <a:lnTo>
                  <a:pt x="271157" y="232448"/>
                </a:lnTo>
                <a:close/>
              </a:path>
              <a:path w="271779" h="346075">
                <a:moveTo>
                  <a:pt x="271157" y="186232"/>
                </a:moveTo>
                <a:lnTo>
                  <a:pt x="214629" y="186232"/>
                </a:lnTo>
                <a:lnTo>
                  <a:pt x="219684" y="190931"/>
                </a:lnTo>
                <a:lnTo>
                  <a:pt x="219684" y="202539"/>
                </a:lnTo>
                <a:lnTo>
                  <a:pt x="214629" y="207238"/>
                </a:lnTo>
                <a:lnTo>
                  <a:pt x="271157" y="207238"/>
                </a:lnTo>
                <a:lnTo>
                  <a:pt x="271157" y="186232"/>
                </a:lnTo>
                <a:close/>
              </a:path>
              <a:path w="271779" h="346075">
                <a:moveTo>
                  <a:pt x="271157" y="140030"/>
                </a:moveTo>
                <a:lnTo>
                  <a:pt x="214629" y="140030"/>
                </a:lnTo>
                <a:lnTo>
                  <a:pt x="219684" y="144729"/>
                </a:lnTo>
                <a:lnTo>
                  <a:pt x="219684" y="156324"/>
                </a:lnTo>
                <a:lnTo>
                  <a:pt x="214629" y="161023"/>
                </a:lnTo>
                <a:lnTo>
                  <a:pt x="271157" y="161023"/>
                </a:lnTo>
                <a:lnTo>
                  <a:pt x="271157" y="140030"/>
                </a:lnTo>
                <a:close/>
              </a:path>
              <a:path w="271779" h="346075">
                <a:moveTo>
                  <a:pt x="271157" y="96608"/>
                </a:moveTo>
                <a:lnTo>
                  <a:pt x="214629" y="96608"/>
                </a:lnTo>
                <a:lnTo>
                  <a:pt x="219684" y="101320"/>
                </a:lnTo>
                <a:lnTo>
                  <a:pt x="219684" y="112928"/>
                </a:lnTo>
                <a:lnTo>
                  <a:pt x="214629" y="117614"/>
                </a:lnTo>
                <a:lnTo>
                  <a:pt x="271157" y="117614"/>
                </a:lnTo>
                <a:lnTo>
                  <a:pt x="271157" y="96608"/>
                </a:lnTo>
                <a:close/>
              </a:path>
              <a:path w="271779" h="346075">
                <a:moveTo>
                  <a:pt x="218427" y="3340"/>
                </a:moveTo>
                <a:lnTo>
                  <a:pt x="218427" y="46202"/>
                </a:lnTo>
                <a:lnTo>
                  <a:pt x="267030" y="46202"/>
                </a:lnTo>
                <a:lnTo>
                  <a:pt x="218427" y="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673" y="4869215"/>
            <a:ext cx="446405" cy="346075"/>
          </a:xfrm>
          <a:custGeom>
            <a:avLst/>
            <a:gdLst/>
            <a:ahLst/>
            <a:cxnLst/>
            <a:rect l="l" t="t" r="r" b="b"/>
            <a:pathLst>
              <a:path w="446405" h="346075">
                <a:moveTo>
                  <a:pt x="49822" y="246824"/>
                </a:moveTo>
                <a:lnTo>
                  <a:pt x="49517" y="246824"/>
                </a:lnTo>
                <a:lnTo>
                  <a:pt x="30244" y="250716"/>
                </a:lnTo>
                <a:lnTo>
                  <a:pt x="14504" y="261329"/>
                </a:lnTo>
                <a:lnTo>
                  <a:pt x="3891" y="277069"/>
                </a:lnTo>
                <a:lnTo>
                  <a:pt x="0" y="296341"/>
                </a:lnTo>
                <a:lnTo>
                  <a:pt x="3891" y="315614"/>
                </a:lnTo>
                <a:lnTo>
                  <a:pt x="14504" y="331354"/>
                </a:lnTo>
                <a:lnTo>
                  <a:pt x="30244" y="341967"/>
                </a:lnTo>
                <a:lnTo>
                  <a:pt x="49517" y="345859"/>
                </a:lnTo>
                <a:lnTo>
                  <a:pt x="68795" y="341967"/>
                </a:lnTo>
                <a:lnTo>
                  <a:pt x="84534" y="331354"/>
                </a:lnTo>
                <a:lnTo>
                  <a:pt x="95144" y="315614"/>
                </a:lnTo>
                <a:lnTo>
                  <a:pt x="99034" y="296341"/>
                </a:lnTo>
                <a:lnTo>
                  <a:pt x="98433" y="288605"/>
                </a:lnTo>
                <a:lnTo>
                  <a:pt x="96689" y="281249"/>
                </a:lnTo>
                <a:lnTo>
                  <a:pt x="93896" y="274362"/>
                </a:lnTo>
                <a:lnTo>
                  <a:pt x="90144" y="268033"/>
                </a:lnTo>
                <a:lnTo>
                  <a:pt x="101444" y="246849"/>
                </a:lnTo>
                <a:lnTo>
                  <a:pt x="50114" y="246849"/>
                </a:lnTo>
                <a:lnTo>
                  <a:pt x="49822" y="246824"/>
                </a:lnTo>
                <a:close/>
              </a:path>
              <a:path w="446405" h="346075">
                <a:moveTo>
                  <a:pt x="221159" y="197218"/>
                </a:moveTo>
                <a:lnTo>
                  <a:pt x="147472" y="197218"/>
                </a:lnTo>
                <a:lnTo>
                  <a:pt x="224434" y="256603"/>
                </a:lnTo>
                <a:lnTo>
                  <a:pt x="223888" y="259562"/>
                </a:lnTo>
                <a:lnTo>
                  <a:pt x="223583" y="262610"/>
                </a:lnTo>
                <a:lnTo>
                  <a:pt x="223583" y="265734"/>
                </a:lnTo>
                <a:lnTo>
                  <a:pt x="227473" y="285007"/>
                </a:lnTo>
                <a:lnTo>
                  <a:pt x="238083" y="300747"/>
                </a:lnTo>
                <a:lnTo>
                  <a:pt x="253822" y="311360"/>
                </a:lnTo>
                <a:lnTo>
                  <a:pt x="273100" y="315252"/>
                </a:lnTo>
                <a:lnTo>
                  <a:pt x="292373" y="311360"/>
                </a:lnTo>
                <a:lnTo>
                  <a:pt x="308113" y="300747"/>
                </a:lnTo>
                <a:lnTo>
                  <a:pt x="318726" y="285007"/>
                </a:lnTo>
                <a:lnTo>
                  <a:pt x="322618" y="265734"/>
                </a:lnTo>
                <a:lnTo>
                  <a:pt x="322069" y="258354"/>
                </a:lnTo>
                <a:lnTo>
                  <a:pt x="320478" y="251313"/>
                </a:lnTo>
                <a:lnTo>
                  <a:pt x="317924" y="244692"/>
                </a:lnTo>
                <a:lnTo>
                  <a:pt x="314490" y="238569"/>
                </a:lnTo>
                <a:lnTo>
                  <a:pt x="324527" y="220967"/>
                </a:lnTo>
                <a:lnTo>
                  <a:pt x="251929" y="220967"/>
                </a:lnTo>
                <a:lnTo>
                  <a:pt x="221159" y="197218"/>
                </a:lnTo>
                <a:close/>
              </a:path>
              <a:path w="446405" h="346075">
                <a:moveTo>
                  <a:pt x="126288" y="102933"/>
                </a:moveTo>
                <a:lnTo>
                  <a:pt x="107018" y="106823"/>
                </a:lnTo>
                <a:lnTo>
                  <a:pt x="91282" y="117432"/>
                </a:lnTo>
                <a:lnTo>
                  <a:pt x="80674" y="133167"/>
                </a:lnTo>
                <a:lnTo>
                  <a:pt x="76784" y="152438"/>
                </a:lnTo>
                <a:lnTo>
                  <a:pt x="77385" y="160181"/>
                </a:lnTo>
                <a:lnTo>
                  <a:pt x="79130" y="167539"/>
                </a:lnTo>
                <a:lnTo>
                  <a:pt x="81927" y="174424"/>
                </a:lnTo>
                <a:lnTo>
                  <a:pt x="85686" y="180746"/>
                </a:lnTo>
                <a:lnTo>
                  <a:pt x="50419" y="246849"/>
                </a:lnTo>
                <a:lnTo>
                  <a:pt x="101444" y="246849"/>
                </a:lnTo>
                <a:lnTo>
                  <a:pt x="125399" y="201942"/>
                </a:lnTo>
                <a:lnTo>
                  <a:pt x="133977" y="201942"/>
                </a:lnTo>
                <a:lnTo>
                  <a:pt x="141046" y="200253"/>
                </a:lnTo>
                <a:lnTo>
                  <a:pt x="147472" y="197218"/>
                </a:lnTo>
                <a:lnTo>
                  <a:pt x="221159" y="197218"/>
                </a:lnTo>
                <a:lnTo>
                  <a:pt x="174955" y="161556"/>
                </a:lnTo>
                <a:lnTo>
                  <a:pt x="175514" y="158610"/>
                </a:lnTo>
                <a:lnTo>
                  <a:pt x="175818" y="155562"/>
                </a:lnTo>
                <a:lnTo>
                  <a:pt x="175818" y="152438"/>
                </a:lnTo>
                <a:lnTo>
                  <a:pt x="171926" y="133167"/>
                </a:lnTo>
                <a:lnTo>
                  <a:pt x="161312" y="117432"/>
                </a:lnTo>
                <a:lnTo>
                  <a:pt x="145568" y="106823"/>
                </a:lnTo>
                <a:lnTo>
                  <a:pt x="126288" y="102933"/>
                </a:lnTo>
                <a:close/>
              </a:path>
              <a:path w="446405" h="346075">
                <a:moveTo>
                  <a:pt x="273862" y="216217"/>
                </a:moveTo>
                <a:lnTo>
                  <a:pt x="265518" y="216217"/>
                </a:lnTo>
                <a:lnTo>
                  <a:pt x="258343" y="217919"/>
                </a:lnTo>
                <a:lnTo>
                  <a:pt x="251929" y="220967"/>
                </a:lnTo>
                <a:lnTo>
                  <a:pt x="324527" y="220967"/>
                </a:lnTo>
                <a:lnTo>
                  <a:pt x="327206" y="216268"/>
                </a:lnTo>
                <a:lnTo>
                  <a:pt x="275386" y="216268"/>
                </a:lnTo>
                <a:lnTo>
                  <a:pt x="273862" y="216217"/>
                </a:lnTo>
                <a:close/>
              </a:path>
              <a:path w="446405" h="346075">
                <a:moveTo>
                  <a:pt x="396392" y="0"/>
                </a:moveTo>
                <a:lnTo>
                  <a:pt x="377114" y="3889"/>
                </a:lnTo>
                <a:lnTo>
                  <a:pt x="361375" y="14498"/>
                </a:lnTo>
                <a:lnTo>
                  <a:pt x="350765" y="30234"/>
                </a:lnTo>
                <a:lnTo>
                  <a:pt x="346875" y="49504"/>
                </a:lnTo>
                <a:lnTo>
                  <a:pt x="347421" y="56890"/>
                </a:lnTo>
                <a:lnTo>
                  <a:pt x="349008" y="63930"/>
                </a:lnTo>
                <a:lnTo>
                  <a:pt x="351557" y="70548"/>
                </a:lnTo>
                <a:lnTo>
                  <a:pt x="354990" y="76669"/>
                </a:lnTo>
                <a:lnTo>
                  <a:pt x="275386" y="216268"/>
                </a:lnTo>
                <a:lnTo>
                  <a:pt x="327206" y="216268"/>
                </a:lnTo>
                <a:lnTo>
                  <a:pt x="394093" y="98971"/>
                </a:lnTo>
                <a:lnTo>
                  <a:pt x="396706" y="98971"/>
                </a:lnTo>
                <a:lnTo>
                  <a:pt x="415664" y="95142"/>
                </a:lnTo>
                <a:lnTo>
                  <a:pt x="431404" y="84528"/>
                </a:lnTo>
                <a:lnTo>
                  <a:pt x="442017" y="68784"/>
                </a:lnTo>
                <a:lnTo>
                  <a:pt x="445909" y="49504"/>
                </a:lnTo>
                <a:lnTo>
                  <a:pt x="442017" y="30234"/>
                </a:lnTo>
                <a:lnTo>
                  <a:pt x="431404" y="14498"/>
                </a:lnTo>
                <a:lnTo>
                  <a:pt x="415664" y="3889"/>
                </a:lnTo>
                <a:lnTo>
                  <a:pt x="396392" y="0"/>
                </a:lnTo>
                <a:close/>
              </a:path>
              <a:path w="446405" h="346075">
                <a:moveTo>
                  <a:pt x="133977" y="201942"/>
                </a:moveTo>
                <a:lnTo>
                  <a:pt x="125399" y="201942"/>
                </a:lnTo>
                <a:lnTo>
                  <a:pt x="125996" y="201968"/>
                </a:lnTo>
                <a:lnTo>
                  <a:pt x="133870" y="201968"/>
                </a:lnTo>
                <a:close/>
              </a:path>
              <a:path w="446405" h="346075">
                <a:moveTo>
                  <a:pt x="396706" y="98971"/>
                </a:moveTo>
                <a:lnTo>
                  <a:pt x="394093" y="98971"/>
                </a:lnTo>
                <a:lnTo>
                  <a:pt x="395630" y="99034"/>
                </a:lnTo>
                <a:lnTo>
                  <a:pt x="396392" y="99034"/>
                </a:lnTo>
                <a:lnTo>
                  <a:pt x="396706" y="98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4228" y="1708176"/>
            <a:ext cx="464820" cy="182880"/>
          </a:xfrm>
          <a:custGeom>
            <a:avLst/>
            <a:gdLst/>
            <a:ahLst/>
            <a:cxnLst/>
            <a:rect l="l" t="t" r="r" b="b"/>
            <a:pathLst>
              <a:path w="464820" h="182880">
                <a:moveTo>
                  <a:pt x="289747" y="164284"/>
                </a:moveTo>
                <a:lnTo>
                  <a:pt x="102463" y="164284"/>
                </a:lnTo>
                <a:lnTo>
                  <a:pt x="124941" y="169583"/>
                </a:lnTo>
                <a:lnTo>
                  <a:pt x="175507" y="179271"/>
                </a:lnTo>
                <a:lnTo>
                  <a:pt x="234865" y="182609"/>
                </a:lnTo>
                <a:lnTo>
                  <a:pt x="283718" y="168856"/>
                </a:lnTo>
                <a:lnTo>
                  <a:pt x="289747" y="164284"/>
                </a:lnTo>
                <a:close/>
              </a:path>
              <a:path w="464820" h="182880">
                <a:moveTo>
                  <a:pt x="222987" y="39006"/>
                </a:moveTo>
                <a:lnTo>
                  <a:pt x="203492" y="39036"/>
                </a:lnTo>
                <a:lnTo>
                  <a:pt x="153410" y="42000"/>
                </a:lnTo>
                <a:lnTo>
                  <a:pt x="123364" y="50614"/>
                </a:lnTo>
                <a:lnTo>
                  <a:pt x="100772" y="62287"/>
                </a:lnTo>
                <a:lnTo>
                  <a:pt x="73050" y="74431"/>
                </a:lnTo>
                <a:lnTo>
                  <a:pt x="3365" y="101304"/>
                </a:lnTo>
                <a:lnTo>
                  <a:pt x="1587" y="102028"/>
                </a:lnTo>
                <a:lnTo>
                  <a:pt x="762" y="103641"/>
                </a:lnTo>
                <a:lnTo>
                  <a:pt x="0" y="107070"/>
                </a:lnTo>
                <a:lnTo>
                  <a:pt x="355" y="108848"/>
                </a:lnTo>
                <a:lnTo>
                  <a:pt x="5930" y="116811"/>
                </a:lnTo>
                <a:lnTo>
                  <a:pt x="14815" y="130384"/>
                </a:lnTo>
                <a:lnTo>
                  <a:pt x="42684" y="174495"/>
                </a:lnTo>
                <a:lnTo>
                  <a:pt x="46850" y="177047"/>
                </a:lnTo>
                <a:lnTo>
                  <a:pt x="48450" y="177416"/>
                </a:lnTo>
                <a:lnTo>
                  <a:pt x="50165" y="177441"/>
                </a:lnTo>
                <a:lnTo>
                  <a:pt x="51473" y="177136"/>
                </a:lnTo>
                <a:lnTo>
                  <a:pt x="102463" y="164284"/>
                </a:lnTo>
                <a:lnTo>
                  <a:pt x="289747" y="164284"/>
                </a:lnTo>
                <a:lnTo>
                  <a:pt x="358007" y="112522"/>
                </a:lnTo>
                <a:lnTo>
                  <a:pt x="217090" y="112522"/>
                </a:lnTo>
                <a:lnTo>
                  <a:pt x="189770" y="109959"/>
                </a:lnTo>
                <a:lnTo>
                  <a:pt x="178244" y="106029"/>
                </a:lnTo>
                <a:lnTo>
                  <a:pt x="203879" y="103537"/>
                </a:lnTo>
                <a:lnTo>
                  <a:pt x="224818" y="95305"/>
                </a:lnTo>
                <a:lnTo>
                  <a:pt x="240323" y="83799"/>
                </a:lnTo>
                <a:lnTo>
                  <a:pt x="249656" y="71485"/>
                </a:lnTo>
                <a:lnTo>
                  <a:pt x="253542" y="50827"/>
                </a:lnTo>
                <a:lnTo>
                  <a:pt x="242162" y="41468"/>
                </a:lnTo>
                <a:lnTo>
                  <a:pt x="222987" y="39006"/>
                </a:lnTo>
                <a:close/>
              </a:path>
              <a:path w="464820" h="182880">
                <a:moveTo>
                  <a:pt x="437028" y="0"/>
                </a:moveTo>
                <a:lnTo>
                  <a:pt x="400062" y="9445"/>
                </a:lnTo>
                <a:lnTo>
                  <a:pt x="275767" y="62544"/>
                </a:lnTo>
                <a:lnTo>
                  <a:pt x="274777" y="66646"/>
                </a:lnTo>
                <a:lnTo>
                  <a:pt x="249121" y="101993"/>
                </a:lnTo>
                <a:lnTo>
                  <a:pt x="217090" y="112522"/>
                </a:lnTo>
                <a:lnTo>
                  <a:pt x="358007" y="112522"/>
                </a:lnTo>
                <a:lnTo>
                  <a:pt x="436206" y="53222"/>
                </a:lnTo>
                <a:lnTo>
                  <a:pt x="448462" y="43532"/>
                </a:lnTo>
                <a:lnTo>
                  <a:pt x="461479" y="33423"/>
                </a:lnTo>
                <a:lnTo>
                  <a:pt x="464337" y="24254"/>
                </a:lnTo>
                <a:lnTo>
                  <a:pt x="460717" y="8188"/>
                </a:lnTo>
                <a:lnTo>
                  <a:pt x="454050" y="3006"/>
                </a:lnTo>
                <a:lnTo>
                  <a:pt x="444296" y="860"/>
                </a:lnTo>
                <a:lnTo>
                  <a:pt x="437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4187" y="1495129"/>
            <a:ext cx="261614" cy="2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 txBox="1"/>
          <p:nvPr/>
        </p:nvSpPr>
        <p:spPr>
          <a:xfrm>
            <a:off x="5295192" y="4820624"/>
            <a:ext cx="32086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 благоприятных условий для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ведения бизнеса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9712" y="3653434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Удовлетворительный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уровень образовательных услуг.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4"/>
          <p:cNvSpPr txBox="1">
            <a:spLocks noGrp="1"/>
          </p:cNvSpPr>
          <p:nvPr>
            <p:ph sz="half" idx="2"/>
          </p:nvPr>
        </p:nvSpPr>
        <p:spPr>
          <a:xfrm>
            <a:off x="1371600" y="3620373"/>
            <a:ext cx="2514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инвестиционных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</a:t>
            </a:r>
          </a:p>
        </p:txBody>
      </p:sp>
      <p:sp>
        <p:nvSpPr>
          <p:cNvPr id="26" name="object 4"/>
          <p:cNvSpPr txBox="1">
            <a:spLocks noGrp="1"/>
          </p:cNvSpPr>
          <p:nvPr>
            <p:ph sz="half" idx="2"/>
          </p:nvPr>
        </p:nvSpPr>
        <p:spPr>
          <a:xfrm>
            <a:off x="1371600" y="4605273"/>
            <a:ext cx="308616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Существующие исторические места,  природный ландшафт способствует развитию туризма и спорта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(охота, рыбалка)</a:t>
            </a:r>
          </a:p>
        </p:txBody>
      </p:sp>
      <p:sp>
        <p:nvSpPr>
          <p:cNvPr id="27" name="object 11"/>
          <p:cNvSpPr/>
          <p:nvPr/>
        </p:nvSpPr>
        <p:spPr>
          <a:xfrm>
            <a:off x="4562533" y="251460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5"/>
                </a:lnTo>
                <a:lnTo>
                  <a:pt x="114644" y="81766"/>
                </a:lnTo>
                <a:lnTo>
                  <a:pt x="81762" y="114649"/>
                </a:lnTo>
                <a:lnTo>
                  <a:pt x="53702" y="151839"/>
                </a:lnTo>
                <a:lnTo>
                  <a:pt x="30981" y="192819"/>
                </a:lnTo>
                <a:lnTo>
                  <a:pt x="14113" y="237075"/>
                </a:lnTo>
                <a:lnTo>
                  <a:pt x="3614" y="284090"/>
                </a:lnTo>
                <a:lnTo>
                  <a:pt x="0" y="333349"/>
                </a:lnTo>
                <a:lnTo>
                  <a:pt x="3614" y="382611"/>
                </a:lnTo>
                <a:lnTo>
                  <a:pt x="14113" y="429629"/>
                </a:lnTo>
                <a:lnTo>
                  <a:pt x="30981" y="473887"/>
                </a:lnTo>
                <a:lnTo>
                  <a:pt x="53702" y="514869"/>
                </a:lnTo>
                <a:lnTo>
                  <a:pt x="81762" y="552060"/>
                </a:lnTo>
                <a:lnTo>
                  <a:pt x="114644" y="584944"/>
                </a:lnTo>
                <a:lnTo>
                  <a:pt x="151833" y="613005"/>
                </a:lnTo>
                <a:lnTo>
                  <a:pt x="192814" y="635728"/>
                </a:lnTo>
                <a:lnTo>
                  <a:pt x="237070" y="652597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7"/>
                </a:lnTo>
                <a:lnTo>
                  <a:pt x="473887" y="635728"/>
                </a:lnTo>
                <a:lnTo>
                  <a:pt x="514869" y="613005"/>
                </a:lnTo>
                <a:lnTo>
                  <a:pt x="552060" y="584944"/>
                </a:lnTo>
                <a:lnTo>
                  <a:pt x="584944" y="552060"/>
                </a:lnTo>
                <a:lnTo>
                  <a:pt x="613005" y="514869"/>
                </a:lnTo>
                <a:lnTo>
                  <a:pt x="635728" y="473887"/>
                </a:lnTo>
                <a:lnTo>
                  <a:pt x="652597" y="429629"/>
                </a:lnTo>
                <a:lnTo>
                  <a:pt x="663097" y="382611"/>
                </a:lnTo>
                <a:lnTo>
                  <a:pt x="666711" y="333349"/>
                </a:lnTo>
                <a:lnTo>
                  <a:pt x="663097" y="284090"/>
                </a:lnTo>
                <a:lnTo>
                  <a:pt x="652597" y="237075"/>
                </a:lnTo>
                <a:lnTo>
                  <a:pt x="635728" y="192819"/>
                </a:lnTo>
                <a:lnTo>
                  <a:pt x="613005" y="151839"/>
                </a:lnTo>
                <a:lnTo>
                  <a:pt x="584944" y="114649"/>
                </a:lnTo>
                <a:lnTo>
                  <a:pt x="552060" y="81766"/>
                </a:lnTo>
                <a:lnTo>
                  <a:pt x="514869" y="53705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5248327" y="2525709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Развитая социальная сфера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(образование, культура, здравоохранение)</a:t>
            </a:r>
          </a:p>
        </p:txBody>
      </p:sp>
      <p:pic>
        <p:nvPicPr>
          <p:cNvPr id="1026" name="Picture 2" descr="D:\!!! БАЖЕНОВА СВ\РАБОТА С РАЙОНАМИ\Инвестиционные паспорта районов\Колосовский (размещено)\картинки\depositphotos_121611324-stock-illustration-set-of-social-payment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90" y="2521373"/>
            <a:ext cx="679296" cy="659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9"/>
          <p:cNvSpPr/>
          <p:nvPr/>
        </p:nvSpPr>
        <p:spPr>
          <a:xfrm>
            <a:off x="4557566" y="563880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49" y="0"/>
                </a:moveTo>
                <a:lnTo>
                  <a:pt x="284087" y="3614"/>
                </a:lnTo>
                <a:lnTo>
                  <a:pt x="237070" y="14114"/>
                </a:lnTo>
                <a:lnTo>
                  <a:pt x="192814" y="30983"/>
                </a:lnTo>
                <a:lnTo>
                  <a:pt x="151833" y="53706"/>
                </a:lnTo>
                <a:lnTo>
                  <a:pt x="114644" y="81767"/>
                </a:lnTo>
                <a:lnTo>
                  <a:pt x="81762" y="114651"/>
                </a:lnTo>
                <a:lnTo>
                  <a:pt x="53702" y="151842"/>
                </a:lnTo>
                <a:lnTo>
                  <a:pt x="30981" y="192824"/>
                </a:lnTo>
                <a:lnTo>
                  <a:pt x="14113" y="237082"/>
                </a:lnTo>
                <a:lnTo>
                  <a:pt x="3614" y="284100"/>
                </a:lnTo>
                <a:lnTo>
                  <a:pt x="0" y="333362"/>
                </a:lnTo>
                <a:lnTo>
                  <a:pt x="3614" y="382624"/>
                </a:lnTo>
                <a:lnTo>
                  <a:pt x="14113" y="429640"/>
                </a:lnTo>
                <a:lnTo>
                  <a:pt x="30981" y="473897"/>
                </a:lnTo>
                <a:lnTo>
                  <a:pt x="53702" y="514878"/>
                </a:lnTo>
                <a:lnTo>
                  <a:pt x="81762" y="552067"/>
                </a:lnTo>
                <a:lnTo>
                  <a:pt x="114644" y="584949"/>
                </a:lnTo>
                <a:lnTo>
                  <a:pt x="151833" y="613009"/>
                </a:lnTo>
                <a:lnTo>
                  <a:pt x="192814" y="635730"/>
                </a:lnTo>
                <a:lnTo>
                  <a:pt x="237070" y="652598"/>
                </a:lnTo>
                <a:lnTo>
                  <a:pt x="284087" y="663097"/>
                </a:lnTo>
                <a:lnTo>
                  <a:pt x="333349" y="666711"/>
                </a:lnTo>
                <a:lnTo>
                  <a:pt x="382611" y="663097"/>
                </a:lnTo>
                <a:lnTo>
                  <a:pt x="429629" y="652598"/>
                </a:lnTo>
                <a:lnTo>
                  <a:pt x="473887" y="635730"/>
                </a:lnTo>
                <a:lnTo>
                  <a:pt x="514869" y="613009"/>
                </a:lnTo>
                <a:lnTo>
                  <a:pt x="552060" y="584949"/>
                </a:lnTo>
                <a:lnTo>
                  <a:pt x="584944" y="552067"/>
                </a:lnTo>
                <a:lnTo>
                  <a:pt x="613005" y="514878"/>
                </a:lnTo>
                <a:lnTo>
                  <a:pt x="635728" y="473897"/>
                </a:lnTo>
                <a:lnTo>
                  <a:pt x="652597" y="429640"/>
                </a:lnTo>
                <a:lnTo>
                  <a:pt x="663097" y="382624"/>
                </a:lnTo>
                <a:lnTo>
                  <a:pt x="666711" y="333362"/>
                </a:lnTo>
                <a:lnTo>
                  <a:pt x="663097" y="284100"/>
                </a:lnTo>
                <a:lnTo>
                  <a:pt x="652597" y="237082"/>
                </a:lnTo>
                <a:lnTo>
                  <a:pt x="635728" y="192824"/>
                </a:lnTo>
                <a:lnTo>
                  <a:pt x="613005" y="151842"/>
                </a:lnTo>
                <a:lnTo>
                  <a:pt x="584944" y="114651"/>
                </a:lnTo>
                <a:lnTo>
                  <a:pt x="552060" y="81767"/>
                </a:lnTo>
                <a:lnTo>
                  <a:pt x="514869" y="53706"/>
                </a:lnTo>
                <a:lnTo>
                  <a:pt x="473887" y="30983"/>
                </a:lnTo>
                <a:lnTo>
                  <a:pt x="429629" y="14114"/>
                </a:lnTo>
                <a:lnTo>
                  <a:pt x="382611" y="3614"/>
                </a:lnTo>
                <a:lnTo>
                  <a:pt x="333349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/>
          <p:cNvSpPr txBox="1"/>
          <p:nvPr/>
        </p:nvSpPr>
        <p:spPr>
          <a:xfrm>
            <a:off x="5385365" y="5750640"/>
            <a:ext cx="32086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 месторождения кирпичного сырья, торфа, сапропеля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!!! БАЖЕНОВА СВ\РАБОТА С РАЙОНАМИ\Инвестиционные паспорта районов\Колосовский (размещено)\картинки\Без названия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1" t="22224" b="13483"/>
          <a:stretch/>
        </p:blipFill>
        <p:spPr bwMode="auto">
          <a:xfrm>
            <a:off x="4629208" y="5793366"/>
            <a:ext cx="533400" cy="3891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4"/>
          <p:cNvSpPr/>
          <p:nvPr/>
        </p:nvSpPr>
        <p:spPr>
          <a:xfrm>
            <a:off x="2286000" y="1066800"/>
            <a:ext cx="44958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Агропромышленный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96" y="623305"/>
            <a:ext cx="796130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отрасли района</a:t>
            </a:r>
            <a:endParaRPr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.mycdn.me/i?r=AzEPZsRbOZEKgBhR0XGMT1RkSAoq79vG7vHF1r4sUa4mq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2819400" cy="1676400"/>
          </a:xfrm>
          <a:prstGeom prst="rect">
            <a:avLst/>
          </a:prstGeom>
          <a:noFill/>
        </p:spPr>
      </p:pic>
      <p:pic>
        <p:nvPicPr>
          <p:cNvPr id="11268" name="Picture 4" descr="https://www.publicdomainpictures.net/pictures/100000/velka/herd-of-cows-and-horses-pasture-140527463938A.jpg"/>
          <p:cNvPicPr>
            <a:picLocks noChangeAspect="1" noChangeArrowheads="1"/>
          </p:cNvPicPr>
          <p:nvPr/>
        </p:nvPicPr>
        <p:blipFill rotWithShape="1">
          <a:blip r:embed="rId3" cstate="print"/>
          <a:srcRect l="7353" r="15686"/>
          <a:stretch/>
        </p:blipFill>
        <p:spPr bwMode="auto">
          <a:xfrm>
            <a:off x="3333749" y="3429000"/>
            <a:ext cx="2228851" cy="1668461"/>
          </a:xfrm>
          <a:prstGeom prst="rect">
            <a:avLst/>
          </a:prstGeom>
          <a:noFill/>
        </p:spPr>
      </p:pic>
      <p:pic>
        <p:nvPicPr>
          <p:cNvPr id="11270" name="Picture 6" descr="https://im0-tub-ru.yandex.net/i?id=64555ded7224f8b4465af2e2b36a2e59-l&amp;n=13"/>
          <p:cNvPicPr>
            <a:picLocks noChangeAspect="1" noChangeArrowheads="1"/>
          </p:cNvPicPr>
          <p:nvPr/>
        </p:nvPicPr>
        <p:blipFill rotWithShape="1">
          <a:blip r:embed="rId4" cstate="print"/>
          <a:srcRect b="13732"/>
          <a:stretch/>
        </p:blipFill>
        <p:spPr bwMode="auto">
          <a:xfrm>
            <a:off x="561621" y="3429000"/>
            <a:ext cx="2410179" cy="1713408"/>
          </a:xfrm>
          <a:prstGeom prst="rect">
            <a:avLst/>
          </a:prstGeom>
          <a:noFill/>
        </p:spPr>
      </p:pic>
      <p:pic>
        <p:nvPicPr>
          <p:cNvPr id="11272" name="Picture 8" descr="https://i.pinimg.com/736x/17/1c/7b/171c7b07df1952409a4467b7b32896b6.jpg"/>
          <p:cNvPicPr>
            <a:picLocks noChangeAspect="1" noChangeArrowheads="1"/>
          </p:cNvPicPr>
          <p:nvPr/>
        </p:nvPicPr>
        <p:blipFill rotWithShape="1">
          <a:blip r:embed="rId5" cstate="print"/>
          <a:srcRect l="5264" t="1" b="43971"/>
          <a:stretch/>
        </p:blipFill>
        <p:spPr bwMode="auto">
          <a:xfrm>
            <a:off x="5105400" y="1447800"/>
            <a:ext cx="2743200" cy="1600200"/>
          </a:xfrm>
          <a:prstGeom prst="rect">
            <a:avLst/>
          </a:prstGeom>
          <a:noFill/>
        </p:spPr>
      </p:pic>
      <p:pic>
        <p:nvPicPr>
          <p:cNvPr id="11274" name="Picture 10" descr="https://moskva.grainboard.ru/data/tradeboard/138458/tradeboard4u0Bky_img.jpg"/>
          <p:cNvPicPr>
            <a:picLocks noChangeAspect="1" noChangeArrowheads="1"/>
          </p:cNvPicPr>
          <p:nvPr/>
        </p:nvPicPr>
        <p:blipFill rotWithShape="1">
          <a:blip r:embed="rId6" cstate="print"/>
          <a:srcRect t="12334" b="8413"/>
          <a:stretch/>
        </p:blipFill>
        <p:spPr bwMode="auto">
          <a:xfrm>
            <a:off x="6096000" y="3429000"/>
            <a:ext cx="2362201" cy="1676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" y="3124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картофеля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17,4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тонн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мяса –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872,2. тонн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105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молока –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4,992 тыс. тонн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3124200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овощей – 3,2 тыс. тонн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02920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зерна –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6,7 тыс. тонн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304800" y="5410200"/>
            <a:ext cx="8686800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100"/>
              </a:spcBef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Площадь земель сельскохозяйственного назначения – 64,4 тыс. га,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том числе:</a:t>
            </a:r>
          </a:p>
          <a:p>
            <a:pPr lvl="0" indent="12700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пашни – 11,4 тыс. га (20,7 % - используемая, 40 % - пригодная к введению,  39,3 % - непригодная к введению);</a:t>
            </a:r>
          </a:p>
          <a:p>
            <a:pPr lvl="0" indent="12700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сенокосы – 40,9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га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2700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пастбища – 9,1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га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2700">
              <a:spcBef>
                <a:spcPts val="100"/>
              </a:spcBef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lvl="0">
              <a:spcBef>
                <a:spcPts val="100"/>
              </a:spcBef>
              <a:defRPr/>
            </a:pPr>
            <a:endParaRPr kumimoji="0" lang="ru-RU" sz="10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762000"/>
            <a:ext cx="796130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отрасли района</a:t>
            </a:r>
            <a:endParaRPr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https://kz.all.biz/img/kz/catalog/30401.jpeg"/>
          <p:cNvPicPr>
            <a:picLocks noChangeAspect="1" noChangeArrowheads="1"/>
          </p:cNvPicPr>
          <p:nvPr/>
        </p:nvPicPr>
        <p:blipFill rotWithShape="1">
          <a:blip r:embed="rId2" cstate="print"/>
          <a:srcRect l="5407" r="9996"/>
          <a:stretch/>
        </p:blipFill>
        <p:spPr bwMode="auto">
          <a:xfrm>
            <a:off x="762000" y="1543407"/>
            <a:ext cx="3105150" cy="1982231"/>
          </a:xfrm>
          <a:prstGeom prst="rect">
            <a:avLst/>
          </a:prstGeom>
          <a:noFill/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533400" y="3657600"/>
            <a:ext cx="3581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spc="4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Производство хлеба и хлебобулочных изделий – </a:t>
            </a:r>
            <a:r>
              <a:rPr lang="ru-RU" sz="1400" b="1" kern="0" spc="40" dirty="0" smtClean="0">
                <a:latin typeface="Times New Roman" pitchFamily="18" charset="0"/>
                <a:ea typeface="+mj-ea"/>
                <a:cs typeface="Times New Roman" pitchFamily="18" charset="0"/>
              </a:rPr>
              <a:t>900</a:t>
            </a:r>
            <a:r>
              <a:rPr lang="ru-RU" sz="1400" b="1" kern="0" spc="4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 тонн</a:t>
            </a:r>
            <a:endParaRPr kumimoji="0" lang="ru-RU" sz="1400" b="1" u="none" strike="noStrike" kern="0" cap="none" spc="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3" descr="D:\!!! БАЖЕНОВА СВ\РАБОТА С РАЙОНАМИ\Инвестиционные паспорта районов\Горьковский (надо посмотреть)\molochnogo-zavo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10"/>
          <a:stretch/>
        </p:blipFill>
        <p:spPr bwMode="auto">
          <a:xfrm>
            <a:off x="5257800" y="1574800"/>
            <a:ext cx="2895600" cy="1930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5029200" y="3657600"/>
            <a:ext cx="3352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spc="4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Производство молочной</a:t>
            </a:r>
            <a:r>
              <a:rPr lang="ru-RU" sz="1400" b="1" kern="0" spc="40" dirty="0" smtClean="0">
                <a:latin typeface="Times New Roman" pitchFamily="18" charset="0"/>
                <a:ea typeface="+mj-ea"/>
                <a:cs typeface="Times New Roman" pitchFamily="18" charset="0"/>
              </a:rPr>
              <a:t> продукции </a:t>
            </a:r>
            <a:r>
              <a:rPr lang="ru-RU" sz="1400" b="1" kern="0" spc="4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1400" b="1" kern="0" spc="40" dirty="0" smtClean="0">
                <a:latin typeface="Times New Roman" pitchFamily="18" charset="0"/>
                <a:ea typeface="+mj-ea"/>
                <a:cs typeface="Times New Roman" pitchFamily="18" charset="0"/>
              </a:rPr>
              <a:t>4,9</a:t>
            </a:r>
            <a:r>
              <a:rPr lang="ru-RU" sz="1400" b="1" kern="0" spc="4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 тыс. тонн</a:t>
            </a:r>
            <a:endParaRPr kumimoji="0" lang="ru-RU" sz="1400" b="1" u="none" strike="noStrike" kern="0" cap="none" spc="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2270091" y="1219200"/>
            <a:ext cx="44958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Пищевая перерабатывающая отрасль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!!! БАЖЕНОВА СВ\РАБОТА С РАЙОНАМИ\Инвестиционные паспорта районов\Горьковский (надо посмотреть)\картинки\1813934_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66" b="13297"/>
          <a:stretch/>
        </p:blipFill>
        <p:spPr bwMode="auto">
          <a:xfrm>
            <a:off x="2895600" y="4114800"/>
            <a:ext cx="2971800" cy="2061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"/>
          <p:cNvSpPr txBox="1">
            <a:spLocks/>
          </p:cNvSpPr>
          <p:nvPr/>
        </p:nvSpPr>
        <p:spPr>
          <a:xfrm>
            <a:off x="2514600" y="6248400"/>
            <a:ext cx="3657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spc="4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Наличие 1</a:t>
            </a:r>
            <a:r>
              <a:rPr lang="ru-RU" sz="1400" b="1" kern="0" spc="40" dirty="0" smtClean="0">
                <a:latin typeface="Times New Roman" pitchFamily="18" charset="0"/>
                <a:ea typeface="+mj-ea"/>
                <a:cs typeface="Times New Roman" pitchFamily="18" charset="0"/>
              </a:rPr>
              <a:t> молокоприемного пункта</a:t>
            </a:r>
            <a:endParaRPr kumimoji="0" lang="ru-RU" sz="1400" b="1" u="none" strike="noStrike" kern="0" cap="none" spc="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6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49" y="195615"/>
            <a:ext cx="8985250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598" y="19304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pc="-4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организации на территории района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https://xn-----7kcbekeiftdh9amwkb4d2o.xn--p1ai/wp-content/uploads/2016/06/proizvodstvo-sy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05000" y="2286000"/>
            <a:ext cx="1634502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Сельпо «Пищекомбинат»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мясных полуфабрикатов, хлеба, хлебобулочных, кондитерских изделий, услуги общественного питания, розничная торговля)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2286000"/>
            <a:ext cx="1729100" cy="1510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Сафонов Г.А.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хлеба , хлебобулочных изделий, кондитерских изделий, торговля продовольственными и строительными материалами)</a:t>
            </a:r>
          </a:p>
        </p:txBody>
      </p:sp>
      <p:sp>
        <p:nvSpPr>
          <p:cNvPr id="6156" name="AutoShape 12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s://img-fotki.yandex.ru/get/5307/154918759.1ea/0_103a4f_7d140ab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7"/>
          </p:nvPr>
        </p:nvSpPr>
        <p:spPr>
          <a:xfrm>
            <a:off x="6934200" y="6581001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3421"/>
          <a:stretch/>
        </p:blipFill>
        <p:spPr bwMode="auto">
          <a:xfrm>
            <a:off x="3657600" y="1066801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howmade.ru/wp-content/uploads/2019/04/3-105.jpg"/>
          <p:cNvPicPr>
            <a:picLocks noChangeAspect="1" noChangeArrowheads="1"/>
          </p:cNvPicPr>
          <p:nvPr/>
        </p:nvPicPr>
        <p:blipFill rotWithShape="1">
          <a:blip r:embed="rId3" cstate="print"/>
          <a:srcRect b="10134"/>
          <a:stretch/>
        </p:blipFill>
        <p:spPr bwMode="auto">
          <a:xfrm>
            <a:off x="1905000" y="1066800"/>
            <a:ext cx="1638300" cy="1164126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962400"/>
            <a:ext cx="17526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www.voda-volzhanka.ru/sites/default/files/styles/resize_image_vertical/public/news_images/tlijrnmgmq8.jpg?itok=Sx2mPm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066800"/>
            <a:ext cx="1711950" cy="116412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657600" y="2286000"/>
            <a:ext cx="152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Батушкин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А.М.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хлеба, хлебобулочных, кондитерских изделий,)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57800" y="2286000"/>
            <a:ext cx="1600202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«Феникс»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кондитерских изделий,  мясных полуфабрикатов, услуги общественного питания, СТО, розничная торговля)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934200" y="2286000"/>
            <a:ext cx="1676400" cy="1510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Сираканян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А.В.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хлеба , хлебобулочных изделий, кондитерских изделий, розничная торговля, производство древесного угля, зерновых, картофеля)</a:t>
            </a:r>
          </a:p>
        </p:txBody>
      </p:sp>
      <p:pic>
        <p:nvPicPr>
          <p:cNvPr id="10244" name="Picture 4" descr="https://avatars.mds.yandex.net/get-altay/876204/2a00000161fdcd75bf59b15c343cc75407d1/XXL"/>
          <p:cNvPicPr>
            <a:picLocks noChangeAspect="1" noChangeArrowheads="1"/>
          </p:cNvPicPr>
          <p:nvPr/>
        </p:nvPicPr>
        <p:blipFill rotWithShape="1">
          <a:blip r:embed="rId6" cstate="print"/>
          <a:srcRect t="11852" r="8455" b="983"/>
          <a:stretch/>
        </p:blipFill>
        <p:spPr bwMode="auto">
          <a:xfrm>
            <a:off x="5257800" y="1066800"/>
            <a:ext cx="1581152" cy="1143000"/>
          </a:xfrm>
          <a:prstGeom prst="rect">
            <a:avLst/>
          </a:prstGeom>
          <a:noFill/>
        </p:spPr>
      </p:pic>
      <p:pic>
        <p:nvPicPr>
          <p:cNvPr id="10246" name="Picture 6" descr="https://media2.24aul.ru/imgs/400x800/5d955847346dbc000183481d/ugol-berezovyy-v-meshkakh-1-14732116.jpg"/>
          <p:cNvPicPr>
            <a:picLocks noChangeAspect="1" noChangeArrowheads="1"/>
          </p:cNvPicPr>
          <p:nvPr/>
        </p:nvPicPr>
        <p:blipFill rotWithShape="1">
          <a:blip r:embed="rId7" cstate="print"/>
          <a:srcRect t="4077" b="4251"/>
          <a:stretch/>
        </p:blipFill>
        <p:spPr bwMode="auto">
          <a:xfrm>
            <a:off x="6934200" y="990600"/>
            <a:ext cx="1600200" cy="118752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28600" y="5257800"/>
            <a:ext cx="1600200" cy="6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КФХ 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Таранников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зерна, мяса)</a:t>
            </a:r>
          </a:p>
        </p:txBody>
      </p:sp>
      <p:pic>
        <p:nvPicPr>
          <p:cNvPr id="10248" name="Picture 8" descr="http://agroyug.ru/htmledit/img/93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038600"/>
            <a:ext cx="1600200" cy="114300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905000" y="5257800"/>
            <a:ext cx="1600200" cy="6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КФХ Шахова Н.В.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молока)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81400" y="5257800"/>
            <a:ext cx="1524000" cy="6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Лукин С.Н.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(Производство картофеля, зерновых)</a:t>
            </a:r>
          </a:p>
        </p:txBody>
      </p:sp>
      <p:pic>
        <p:nvPicPr>
          <p:cNvPr id="39" name="Picture 2" descr="C:\Users\GRIGORI\Desktop\KY4xAfFtm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1"/>
            <a:ext cx="16764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"/>
          <p:cNvSpPr/>
          <p:nvPr/>
        </p:nvSpPr>
        <p:spPr>
          <a:xfrm>
            <a:off x="2209800" y="533401"/>
            <a:ext cx="44958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Агропромышленный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5257800" y="3962401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257800" y="5257800"/>
            <a:ext cx="1600200" cy="6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МУП «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Колосовское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(Оказание услуг по теплоснабжению)</a:t>
            </a:r>
            <a:endPara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www.factroom.ru/wp-content/uploads/2017/02/Depositphotos_66719227_l-20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962400"/>
            <a:ext cx="1601172" cy="12192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10400" y="5257800"/>
            <a:ext cx="1600200" cy="6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МУП «Водоканал»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(Оказание услуг по водоснабжению)</a:t>
            </a:r>
            <a:endPara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bux\Downloads\IMG_20200318_140159.jpg"/>
          <p:cNvPicPr>
            <a:picLocks noChangeAspect="1" noChangeArrowheads="1"/>
          </p:cNvPicPr>
          <p:nvPr/>
        </p:nvPicPr>
        <p:blipFill rotWithShape="1">
          <a:blip r:embed="rId2" cstate="print"/>
          <a:srcRect r="6216"/>
          <a:stretch/>
        </p:blipFill>
        <p:spPr bwMode="auto">
          <a:xfrm>
            <a:off x="6127174" y="3974033"/>
            <a:ext cx="2503698" cy="1524000"/>
          </a:xfrm>
          <a:prstGeom prst="rect">
            <a:avLst/>
          </a:prstGeom>
          <a:noFill/>
        </p:spPr>
      </p:pic>
      <p:pic>
        <p:nvPicPr>
          <p:cNvPr id="9218" name="Picture 2" descr="https://s1.1zoom.ru/big3/598/Cow_Many_Grasslands_505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2514600" cy="1676400"/>
          </a:xfrm>
          <a:prstGeom prst="rect">
            <a:avLst/>
          </a:prstGeom>
          <a:noFill/>
        </p:spPr>
      </p:pic>
      <p:pic>
        <p:nvPicPr>
          <p:cNvPr id="9220" name="Picture 4" descr="https://photonomy.ru/uploads/images/miniatures/XmPjOFmjesKTI5uCQdtbbo2uU44rJKhZ_low.jpg"/>
          <p:cNvPicPr>
            <a:picLocks noChangeAspect="1" noChangeArrowheads="1"/>
          </p:cNvPicPr>
          <p:nvPr/>
        </p:nvPicPr>
        <p:blipFill rotWithShape="1">
          <a:blip r:embed="rId4" cstate="print"/>
          <a:srcRect r="7986"/>
          <a:stretch/>
        </p:blipFill>
        <p:spPr bwMode="auto">
          <a:xfrm>
            <a:off x="3202634" y="912292"/>
            <a:ext cx="2524124" cy="1678508"/>
          </a:xfrm>
          <a:prstGeom prst="rect">
            <a:avLst/>
          </a:prstGeom>
          <a:noFill/>
        </p:spPr>
      </p:pic>
      <p:pic>
        <p:nvPicPr>
          <p:cNvPr id="9222" name="Picture 6" descr="https://cdn.pixabay.com/photo/2017/06/19/11/36/farm-2419037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75" y="952500"/>
            <a:ext cx="2489200" cy="1676400"/>
          </a:xfrm>
          <a:prstGeom prst="rect">
            <a:avLst/>
          </a:prstGeom>
          <a:noFill/>
        </p:spPr>
      </p:pic>
      <p:pic>
        <p:nvPicPr>
          <p:cNvPr id="28" name="Picture 2" descr="https://krasnoarmeysk64.ru/upload/medialibrary/110/1104e08cb3dc26cdabddea1928856c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" y="4021970"/>
            <a:ext cx="2524125" cy="1445380"/>
          </a:xfrm>
          <a:prstGeom prst="rect">
            <a:avLst/>
          </a:prstGeom>
          <a:noFill/>
        </p:spPr>
      </p:pic>
      <p:pic>
        <p:nvPicPr>
          <p:cNvPr id="29" name="Picture 4" descr="https://media.vse-sto.com.ua/autoservices/20121019_154859.jpg"/>
          <p:cNvPicPr>
            <a:picLocks noChangeAspect="1" noChangeArrowheads="1"/>
          </p:cNvPicPr>
          <p:nvPr/>
        </p:nvPicPr>
        <p:blipFill rotWithShape="1">
          <a:blip r:embed="rId7" cstate="print"/>
          <a:srcRect r="5793"/>
          <a:stretch/>
        </p:blipFill>
        <p:spPr bwMode="auto">
          <a:xfrm>
            <a:off x="3212157" y="3962399"/>
            <a:ext cx="2514601" cy="1475777"/>
          </a:xfrm>
          <a:prstGeom prst="rect">
            <a:avLst/>
          </a:prstGeom>
          <a:noFill/>
        </p:spPr>
      </p:pic>
      <p:sp>
        <p:nvSpPr>
          <p:cNvPr id="16" name="object 2"/>
          <p:cNvSpPr/>
          <p:nvPr/>
        </p:nvSpPr>
        <p:spPr>
          <a:xfrm>
            <a:off x="158749" y="195615"/>
            <a:ext cx="8985250" cy="394970"/>
          </a:xfrm>
          <a:custGeom>
            <a:avLst/>
            <a:gdLst/>
            <a:ahLst/>
            <a:cxnLst/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31"/>
          <p:cNvSpPr txBox="1"/>
          <p:nvPr/>
        </p:nvSpPr>
        <p:spPr>
          <a:xfrm>
            <a:off x="228598" y="193040"/>
            <a:ext cx="876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pc="-4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Примеры реализованных инвестиционных проектов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5" y="2590800"/>
            <a:ext cx="252412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Аяпанов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С.К.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1474" y="2895600"/>
            <a:ext cx="252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«Развитие мясного животноводства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». Создано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3 рабочих места</a:t>
            </a:r>
          </a:p>
        </p:txBody>
      </p:sp>
      <p:sp>
        <p:nvSpPr>
          <p:cNvPr id="22" name="object 10"/>
          <p:cNvSpPr txBox="1"/>
          <p:nvPr/>
        </p:nvSpPr>
        <p:spPr>
          <a:xfrm>
            <a:off x="1644073" y="729829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latin typeface="Arial" pitchFamily="34" charset="0"/>
                <a:cs typeface="Arial" pitchFamily="34" charset="0"/>
              </a:rPr>
              <a:t>3,3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0200" y="695325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02633" y="2590800"/>
            <a:ext cx="252412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Мамедов А.Г.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02632" y="2895600"/>
            <a:ext cx="2524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«Приобретение 51 головы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нетелей молочного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направления».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Создано 4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4464694" y="738610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latin typeface="Arial" pitchFamily="34" charset="0"/>
                <a:cs typeface="Arial" pitchFamily="34" charset="0"/>
              </a:rPr>
              <a:t>3,4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0821" y="704106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06746" y="2628900"/>
            <a:ext cx="252412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Шахова Н.В.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06746" y="2933700"/>
            <a:ext cx="2524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«Приобретение  33 голов нетелей молочного направления, реконструкция животноводческого помещения на 100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голов».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оздано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3 рабочих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ject 10"/>
          <p:cNvSpPr txBox="1"/>
          <p:nvPr/>
        </p:nvSpPr>
        <p:spPr>
          <a:xfrm>
            <a:off x="7340023" y="758404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latin typeface="Arial" pitchFamily="34" charset="0"/>
                <a:cs typeface="Arial" pitchFamily="34" charset="0"/>
              </a:rPr>
              <a:t>3,4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96150" y="723900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10"/>
          <p:cNvSpPr txBox="1"/>
          <p:nvPr/>
        </p:nvSpPr>
        <p:spPr>
          <a:xfrm>
            <a:off x="1644073" y="3808512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latin typeface="Arial" pitchFamily="34" charset="0"/>
                <a:cs typeface="Arial" pitchFamily="34" charset="0"/>
              </a:rPr>
              <a:t>3,4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00200" y="377400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71473" y="5457227"/>
            <a:ext cx="252412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Ярмарка выходного дня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92096" y="5438176"/>
            <a:ext cx="252412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Манторов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А.Г.</a:t>
            </a:r>
          </a:p>
        </p:txBody>
      </p:sp>
      <p:sp>
        <p:nvSpPr>
          <p:cNvPr id="40" name="object 10"/>
          <p:cNvSpPr txBox="1"/>
          <p:nvPr/>
        </p:nvSpPr>
        <p:spPr>
          <a:xfrm>
            <a:off x="4475230" y="3770412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 smtClean="0">
                <a:latin typeface="Arial" pitchFamily="34" charset="0"/>
                <a:cs typeface="Arial" pitchFamily="34" charset="0"/>
              </a:rPr>
              <a:t>3,14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31357" y="373590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92095" y="5722379"/>
            <a:ext cx="252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СТО» Создано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 рабочих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94412" y="5493181"/>
            <a:ext cx="252412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Открытие магазинов (8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ед.)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7355000" y="3770412"/>
            <a:ext cx="11201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lang="ru-RU" sz="1150" b="1" spc="3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150" b="1" spc="30" dirty="0" smtClean="0">
                <a:latin typeface="Arial" pitchFamily="34" charset="0"/>
                <a:cs typeface="Arial" pitchFamily="34" charset="0"/>
              </a:rPr>
              <a:t> млн. руб</a:t>
            </a:r>
            <a:r>
              <a:rPr lang="ru-RU" sz="1150" spc="30" dirty="0" smtClean="0">
                <a:latin typeface="Arial" pitchFamily="34" charset="0"/>
                <a:cs typeface="Arial" pitchFamily="34" charset="0"/>
              </a:rPr>
              <a:t>.</a:t>
            </a:r>
            <a:endParaRPr sz="1725" baseline="24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11127" y="3735908"/>
            <a:ext cx="1295400" cy="2286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111875" y="5795835"/>
            <a:ext cx="2524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Создано 8 рабочих места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7"/>
          <p:cNvSpPr>
            <a:spLocks/>
          </p:cNvSpPr>
          <p:nvPr/>
        </p:nvSpPr>
        <p:spPr bwMode="auto">
          <a:xfrm>
            <a:off x="0" y="152400"/>
            <a:ext cx="6886575" cy="382588"/>
          </a:xfrm>
          <a:custGeom>
            <a:avLst/>
            <a:gdLst>
              <a:gd name="T0" fmla="*/ 0 w 6885940"/>
              <a:gd name="T1" fmla="*/ 382589 h 382269"/>
              <a:gd name="T2" fmla="*/ 6886395 w 6885940"/>
              <a:gd name="T3" fmla="*/ 382589 h 382269"/>
              <a:gd name="T4" fmla="*/ 6886395 w 6885940"/>
              <a:gd name="T5" fmla="*/ 0 h 382269"/>
              <a:gd name="T6" fmla="*/ 0 w 6885940"/>
              <a:gd name="T7" fmla="*/ 0 h 382269"/>
              <a:gd name="T8" fmla="*/ 0 w 6885940"/>
              <a:gd name="T9" fmla="*/ 382589 h 382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85940"/>
              <a:gd name="T16" fmla="*/ 0 h 382269"/>
              <a:gd name="T17" fmla="*/ 6885940 w 6885940"/>
              <a:gd name="T18" fmla="*/ 382269 h 382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85940" h="382269">
                <a:moveTo>
                  <a:pt x="0" y="382270"/>
                </a:moveTo>
                <a:lnTo>
                  <a:pt x="6885762" y="382270"/>
                </a:lnTo>
                <a:lnTo>
                  <a:pt x="6885762" y="0"/>
                </a:lnTo>
                <a:lnTo>
                  <a:pt x="0" y="0"/>
                </a:lnTo>
                <a:lnTo>
                  <a:pt x="0" y="382270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2425" y="166688"/>
            <a:ext cx="6446838" cy="31432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900" spc="10" dirty="0">
                <a:solidFill>
                  <a:srgbClr val="FFFFFF"/>
                </a:solidFill>
              </a:rPr>
              <a:t>Перспективные </a:t>
            </a:r>
            <a:r>
              <a:rPr sz="1900" spc="5" dirty="0">
                <a:solidFill>
                  <a:srgbClr val="FFFFFF"/>
                </a:solidFill>
              </a:rPr>
              <a:t>отрасли </a:t>
            </a:r>
            <a:r>
              <a:rPr lang="ru-RU" sz="1900" spc="30" dirty="0" smtClean="0">
                <a:solidFill>
                  <a:srgbClr val="FFFFFF"/>
                </a:solidFill>
              </a:rPr>
              <a:t>инвестирования</a:t>
            </a:r>
            <a:endParaRPr sz="1900" dirty="0"/>
          </a:p>
        </p:txBody>
      </p:sp>
      <p:sp>
        <p:nvSpPr>
          <p:cNvPr id="17412" name="object 13"/>
          <p:cNvSpPr>
            <a:spLocks/>
          </p:cNvSpPr>
          <p:nvPr/>
        </p:nvSpPr>
        <p:spPr bwMode="auto">
          <a:xfrm>
            <a:off x="228600" y="914400"/>
            <a:ext cx="1593056" cy="1494183"/>
          </a:xfrm>
          <a:custGeom>
            <a:avLst/>
            <a:gdLst>
              <a:gd name="T0" fmla="*/ 605815 w 1595120"/>
              <a:gd name="T1" fmla="*/ 1177 h 1595120"/>
              <a:gd name="T2" fmla="*/ 529154 w 1595120"/>
              <a:gd name="T3" fmla="*/ 10393 h 1595120"/>
              <a:gd name="T4" fmla="*/ 455524 w 1595120"/>
              <a:gd name="T5" fmla="*/ 28308 h 1595120"/>
              <a:gd name="T6" fmla="*/ 385464 w 1595120"/>
              <a:gd name="T7" fmla="*/ 54382 h 1595120"/>
              <a:gd name="T8" fmla="*/ 319514 w 1595120"/>
              <a:gd name="T9" fmla="*/ 88075 h 1595120"/>
              <a:gd name="T10" fmla="*/ 258214 w 1595120"/>
              <a:gd name="T11" fmla="*/ 128847 h 1595120"/>
              <a:gd name="T12" fmla="*/ 202104 w 1595120"/>
              <a:gd name="T13" fmla="*/ 176159 h 1595120"/>
              <a:gd name="T14" fmla="*/ 151724 w 1595120"/>
              <a:gd name="T15" fmla="*/ 229470 h 1595120"/>
              <a:gd name="T16" fmla="*/ 107613 w 1595120"/>
              <a:gd name="T17" fmla="*/ 288242 h 1595120"/>
              <a:gd name="T18" fmla="*/ 70312 w 1595120"/>
              <a:gd name="T19" fmla="*/ 351933 h 1595120"/>
              <a:gd name="T20" fmla="*/ 40360 w 1595120"/>
              <a:gd name="T21" fmla="*/ 420005 h 1595120"/>
              <a:gd name="T22" fmla="*/ 18297 w 1595120"/>
              <a:gd name="T23" fmla="*/ 491917 h 1595120"/>
              <a:gd name="T24" fmla="*/ 4664 w 1595120"/>
              <a:gd name="T25" fmla="*/ 567129 h 1595120"/>
              <a:gd name="T26" fmla="*/ 0 w 1595120"/>
              <a:gd name="T27" fmla="*/ 645103 h 1595120"/>
              <a:gd name="T28" fmla="*/ 4664 w 1595120"/>
              <a:gd name="T29" fmla="*/ 723076 h 1595120"/>
              <a:gd name="T30" fmla="*/ 18297 w 1595120"/>
              <a:gd name="T31" fmla="*/ 798289 h 1595120"/>
              <a:gd name="T32" fmla="*/ 40360 w 1595120"/>
              <a:gd name="T33" fmla="*/ 870202 h 1595120"/>
              <a:gd name="T34" fmla="*/ 70312 w 1595120"/>
              <a:gd name="T35" fmla="*/ 938274 h 1595120"/>
              <a:gd name="T36" fmla="*/ 107613 w 1595120"/>
              <a:gd name="T37" fmla="*/ 1001967 h 1595120"/>
              <a:gd name="T38" fmla="*/ 151724 w 1595120"/>
              <a:gd name="T39" fmla="*/ 1060740 h 1595120"/>
              <a:gd name="T40" fmla="*/ 202104 w 1595120"/>
              <a:gd name="T41" fmla="*/ 1114052 h 1595120"/>
              <a:gd name="T42" fmla="*/ 258214 w 1595120"/>
              <a:gd name="T43" fmla="*/ 1161365 h 1595120"/>
              <a:gd name="T44" fmla="*/ 319514 w 1595120"/>
              <a:gd name="T45" fmla="*/ 1202138 h 1595120"/>
              <a:gd name="T46" fmla="*/ 385464 w 1595120"/>
              <a:gd name="T47" fmla="*/ 1235833 h 1595120"/>
              <a:gd name="T48" fmla="*/ 455524 w 1595120"/>
              <a:gd name="T49" fmla="*/ 1261907 h 1595120"/>
              <a:gd name="T50" fmla="*/ 529154 w 1595120"/>
              <a:gd name="T51" fmla="*/ 1279823 h 1595120"/>
              <a:gd name="T52" fmla="*/ 605815 w 1595120"/>
              <a:gd name="T53" fmla="*/ 1289039 h 1595120"/>
              <a:gd name="T54" fmla="*/ 684411 w 1595120"/>
              <a:gd name="T55" fmla="*/ 1289039 h 1595120"/>
              <a:gd name="T56" fmla="*/ 761072 w 1595120"/>
              <a:gd name="T57" fmla="*/ 1279823 h 1595120"/>
              <a:gd name="T58" fmla="*/ 834702 w 1595120"/>
              <a:gd name="T59" fmla="*/ 1261907 h 1595120"/>
              <a:gd name="T60" fmla="*/ 904762 w 1595120"/>
              <a:gd name="T61" fmla="*/ 1235833 h 1595120"/>
              <a:gd name="T62" fmla="*/ 970713 w 1595120"/>
              <a:gd name="T63" fmla="*/ 1202138 h 1595120"/>
              <a:gd name="T64" fmla="*/ 1032012 w 1595120"/>
              <a:gd name="T65" fmla="*/ 1161365 h 1595120"/>
              <a:gd name="T66" fmla="*/ 1088122 w 1595120"/>
              <a:gd name="T67" fmla="*/ 1114052 h 1595120"/>
              <a:gd name="T68" fmla="*/ 1138502 w 1595120"/>
              <a:gd name="T69" fmla="*/ 1060740 h 1595120"/>
              <a:gd name="T70" fmla="*/ 1182613 w 1595120"/>
              <a:gd name="T71" fmla="*/ 1001967 h 1595120"/>
              <a:gd name="T72" fmla="*/ 1219914 w 1595120"/>
              <a:gd name="T73" fmla="*/ 938274 h 1595120"/>
              <a:gd name="T74" fmla="*/ 1249866 w 1595120"/>
              <a:gd name="T75" fmla="*/ 870202 h 1595120"/>
              <a:gd name="T76" fmla="*/ 1271929 w 1595120"/>
              <a:gd name="T77" fmla="*/ 798289 h 1595120"/>
              <a:gd name="T78" fmla="*/ 1285562 w 1595120"/>
              <a:gd name="T79" fmla="*/ 723076 h 1595120"/>
              <a:gd name="T80" fmla="*/ 1290227 w 1595120"/>
              <a:gd name="T81" fmla="*/ 645103 h 1595120"/>
              <a:gd name="T82" fmla="*/ 1285562 w 1595120"/>
              <a:gd name="T83" fmla="*/ 567129 h 1595120"/>
              <a:gd name="T84" fmla="*/ 1271929 w 1595120"/>
              <a:gd name="T85" fmla="*/ 491917 h 1595120"/>
              <a:gd name="T86" fmla="*/ 1249866 w 1595120"/>
              <a:gd name="T87" fmla="*/ 420005 h 1595120"/>
              <a:gd name="T88" fmla="*/ 1219914 w 1595120"/>
              <a:gd name="T89" fmla="*/ 351933 h 1595120"/>
              <a:gd name="T90" fmla="*/ 1182613 w 1595120"/>
              <a:gd name="T91" fmla="*/ 288242 h 1595120"/>
              <a:gd name="T92" fmla="*/ 1138502 w 1595120"/>
              <a:gd name="T93" fmla="*/ 229470 h 1595120"/>
              <a:gd name="T94" fmla="*/ 1088122 w 1595120"/>
              <a:gd name="T95" fmla="*/ 176159 h 1595120"/>
              <a:gd name="T96" fmla="*/ 1032012 w 1595120"/>
              <a:gd name="T97" fmla="*/ 128847 h 1595120"/>
              <a:gd name="T98" fmla="*/ 970713 w 1595120"/>
              <a:gd name="T99" fmla="*/ 88075 h 1595120"/>
              <a:gd name="T100" fmla="*/ 904762 w 1595120"/>
              <a:gd name="T101" fmla="*/ 54382 h 1595120"/>
              <a:gd name="T102" fmla="*/ 834702 w 1595120"/>
              <a:gd name="T103" fmla="*/ 28308 h 1595120"/>
              <a:gd name="T104" fmla="*/ 761072 w 1595120"/>
              <a:gd name="T105" fmla="*/ 10393 h 1595120"/>
              <a:gd name="T106" fmla="*/ 684411 w 1595120"/>
              <a:gd name="T107" fmla="*/ 1177 h 15951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95120"/>
              <a:gd name="T163" fmla="*/ 0 h 1595120"/>
              <a:gd name="T164" fmla="*/ 1595120 w 1595120"/>
              <a:gd name="T165" fmla="*/ 1595120 h 15951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95120" h="1595120">
                <a:moveTo>
                  <a:pt x="797306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2"/>
                </a:lnTo>
                <a:lnTo>
                  <a:pt x="5764" y="893661"/>
                </a:lnTo>
                <a:lnTo>
                  <a:pt x="12845" y="940608"/>
                </a:lnTo>
                <a:lnTo>
                  <a:pt x="22614" y="986618"/>
                </a:lnTo>
                <a:lnTo>
                  <a:pt x="34987" y="1031609"/>
                </a:lnTo>
                <a:lnTo>
                  <a:pt x="49882" y="1075496"/>
                </a:lnTo>
                <a:lnTo>
                  <a:pt x="67213" y="1118197"/>
                </a:lnTo>
                <a:lnTo>
                  <a:pt x="86900" y="1159628"/>
                </a:lnTo>
                <a:lnTo>
                  <a:pt x="108856" y="1199706"/>
                </a:lnTo>
                <a:lnTo>
                  <a:pt x="133001" y="1238347"/>
                </a:lnTo>
                <a:lnTo>
                  <a:pt x="159249" y="1275467"/>
                </a:lnTo>
                <a:lnTo>
                  <a:pt x="187518" y="1310985"/>
                </a:lnTo>
                <a:lnTo>
                  <a:pt x="217724" y="1344815"/>
                </a:lnTo>
                <a:lnTo>
                  <a:pt x="249784" y="1376875"/>
                </a:lnTo>
                <a:lnTo>
                  <a:pt x="283614" y="1407081"/>
                </a:lnTo>
                <a:lnTo>
                  <a:pt x="319131" y="1435349"/>
                </a:lnTo>
                <a:lnTo>
                  <a:pt x="356252" y="1461598"/>
                </a:lnTo>
                <a:lnTo>
                  <a:pt x="394892" y="1485742"/>
                </a:lnTo>
                <a:lnTo>
                  <a:pt x="434970" y="1507699"/>
                </a:lnTo>
                <a:lnTo>
                  <a:pt x="476401" y="1527385"/>
                </a:lnTo>
                <a:lnTo>
                  <a:pt x="519102" y="1544717"/>
                </a:lnTo>
                <a:lnTo>
                  <a:pt x="562989" y="1559611"/>
                </a:lnTo>
                <a:lnTo>
                  <a:pt x="607980" y="1571984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6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1" y="1581753"/>
                </a:lnTo>
                <a:lnTo>
                  <a:pt x="986631" y="1571984"/>
                </a:lnTo>
                <a:lnTo>
                  <a:pt x="1031622" y="1559611"/>
                </a:lnTo>
                <a:lnTo>
                  <a:pt x="1075509" y="1544717"/>
                </a:lnTo>
                <a:lnTo>
                  <a:pt x="1118210" y="1527385"/>
                </a:lnTo>
                <a:lnTo>
                  <a:pt x="1159641" y="1507699"/>
                </a:lnTo>
                <a:lnTo>
                  <a:pt x="1199719" y="1485742"/>
                </a:lnTo>
                <a:lnTo>
                  <a:pt x="1238359" y="1461598"/>
                </a:lnTo>
                <a:lnTo>
                  <a:pt x="1275480" y="1435349"/>
                </a:lnTo>
                <a:lnTo>
                  <a:pt x="1310997" y="1407081"/>
                </a:lnTo>
                <a:lnTo>
                  <a:pt x="1344827" y="1376875"/>
                </a:lnTo>
                <a:lnTo>
                  <a:pt x="1376887" y="1344815"/>
                </a:lnTo>
                <a:lnTo>
                  <a:pt x="1407093" y="1310985"/>
                </a:lnTo>
                <a:lnTo>
                  <a:pt x="1435362" y="1275467"/>
                </a:lnTo>
                <a:lnTo>
                  <a:pt x="1461610" y="1238347"/>
                </a:lnTo>
                <a:lnTo>
                  <a:pt x="1485755" y="1199706"/>
                </a:lnTo>
                <a:lnTo>
                  <a:pt x="1507711" y="1159628"/>
                </a:lnTo>
                <a:lnTo>
                  <a:pt x="1527398" y="1118197"/>
                </a:lnTo>
                <a:lnTo>
                  <a:pt x="1544729" y="1075496"/>
                </a:lnTo>
                <a:lnTo>
                  <a:pt x="1559624" y="1031609"/>
                </a:lnTo>
                <a:lnTo>
                  <a:pt x="1571997" y="986618"/>
                </a:lnTo>
                <a:lnTo>
                  <a:pt x="1581766" y="940608"/>
                </a:lnTo>
                <a:lnTo>
                  <a:pt x="1588847" y="893661"/>
                </a:lnTo>
                <a:lnTo>
                  <a:pt x="1593156" y="845862"/>
                </a:lnTo>
                <a:lnTo>
                  <a:pt x="1594612" y="797293"/>
                </a:lnTo>
                <a:lnTo>
                  <a:pt x="1593156" y="748724"/>
                </a:lnTo>
                <a:lnTo>
                  <a:pt x="1588847" y="700924"/>
                </a:lnTo>
                <a:lnTo>
                  <a:pt x="1581766" y="653978"/>
                </a:lnTo>
                <a:lnTo>
                  <a:pt x="1571997" y="607968"/>
                </a:lnTo>
                <a:lnTo>
                  <a:pt x="1559624" y="562978"/>
                </a:lnTo>
                <a:lnTo>
                  <a:pt x="1544729" y="519091"/>
                </a:lnTo>
                <a:lnTo>
                  <a:pt x="1527398" y="476390"/>
                </a:lnTo>
                <a:lnTo>
                  <a:pt x="1507711" y="434960"/>
                </a:lnTo>
                <a:lnTo>
                  <a:pt x="1485755" y="394883"/>
                </a:lnTo>
                <a:lnTo>
                  <a:pt x="1461610" y="356243"/>
                </a:lnTo>
                <a:lnTo>
                  <a:pt x="1435362" y="319123"/>
                </a:lnTo>
                <a:lnTo>
                  <a:pt x="1407093" y="283606"/>
                </a:lnTo>
                <a:lnTo>
                  <a:pt x="1376887" y="249777"/>
                </a:lnTo>
                <a:lnTo>
                  <a:pt x="1344827" y="217718"/>
                </a:lnTo>
                <a:lnTo>
                  <a:pt x="1310997" y="187512"/>
                </a:lnTo>
                <a:lnTo>
                  <a:pt x="1275480" y="159244"/>
                </a:lnTo>
                <a:lnTo>
                  <a:pt x="1238359" y="132997"/>
                </a:lnTo>
                <a:lnTo>
                  <a:pt x="1199719" y="108853"/>
                </a:lnTo>
                <a:lnTo>
                  <a:pt x="1159641" y="86897"/>
                </a:lnTo>
                <a:lnTo>
                  <a:pt x="1118210" y="67211"/>
                </a:lnTo>
                <a:lnTo>
                  <a:pt x="1075509" y="49880"/>
                </a:lnTo>
                <a:lnTo>
                  <a:pt x="1031622" y="34986"/>
                </a:lnTo>
                <a:lnTo>
                  <a:pt x="986631" y="22613"/>
                </a:lnTo>
                <a:lnTo>
                  <a:pt x="940621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6" y="0"/>
                </a:lnTo>
                <a:close/>
              </a:path>
            </a:pathLst>
          </a:custGeom>
          <a:solidFill>
            <a:srgbClr val="FFF2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17"/>
          <p:cNvSpPr>
            <a:spLocks noChangeArrowheads="1"/>
          </p:cNvSpPr>
          <p:nvPr/>
        </p:nvSpPr>
        <p:spPr bwMode="auto">
          <a:xfrm>
            <a:off x="609600" y="1143000"/>
            <a:ext cx="944662" cy="89658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0" name="object 25"/>
          <p:cNvSpPr txBox="1">
            <a:spLocks noChangeArrowheads="1"/>
          </p:cNvSpPr>
          <p:nvPr/>
        </p:nvSpPr>
        <p:spPr bwMode="auto">
          <a:xfrm>
            <a:off x="148829" y="2362200"/>
            <a:ext cx="1908571" cy="92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marL="42863" indent="-30163" algn="ctr">
              <a:lnSpc>
                <a:spcPct val="101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Производство сельскохозяйственной </a:t>
            </a:r>
            <a:r>
              <a:rPr lang="ru-RU" sz="14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2863" indent="-30163" algn="ctr">
              <a:lnSpc>
                <a:spcPct val="101000"/>
              </a:lnSpc>
              <a:spcBef>
                <a:spcPts val="10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Рыбалочкин В\Downloads\_3785-11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1676400" cy="1603315"/>
          </a:xfrm>
          <a:prstGeom prst="rect">
            <a:avLst/>
          </a:prstGeom>
          <a:noFill/>
        </p:spPr>
      </p:pic>
      <p:sp>
        <p:nvSpPr>
          <p:cNvPr id="17" name="object 25"/>
          <p:cNvSpPr txBox="1">
            <a:spLocks noChangeArrowheads="1"/>
          </p:cNvSpPr>
          <p:nvPr/>
        </p:nvSpPr>
        <p:spPr bwMode="auto">
          <a:xfrm>
            <a:off x="2209800" y="2362200"/>
            <a:ext cx="1981200" cy="6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marL="42863" indent="-30163" algn="ctr">
              <a:lnSpc>
                <a:spcPct val="101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Переработка сельскохозяйственной </a:t>
            </a:r>
            <a:r>
              <a:rPr lang="ru-RU" sz="14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endParaRPr lang="ru-RU" sz="1400" b="1" dirty="0" smtClean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Users\Рыбалочкин В\Downloads\перемещение-и-туризм-записывая-установ-енные-значки-праз-ников-52738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5800"/>
            <a:ext cx="1709726" cy="1840699"/>
          </a:xfrm>
          <a:prstGeom prst="rect">
            <a:avLst/>
          </a:prstGeom>
          <a:noFill/>
        </p:spPr>
      </p:pic>
      <p:sp>
        <p:nvSpPr>
          <p:cNvPr id="19" name="object 25"/>
          <p:cNvSpPr txBox="1">
            <a:spLocks noChangeArrowheads="1"/>
          </p:cNvSpPr>
          <p:nvPr/>
        </p:nvSpPr>
        <p:spPr bwMode="auto">
          <a:xfrm>
            <a:off x="4572000" y="2438400"/>
            <a:ext cx="1752600" cy="2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marL="42863" indent="-30163" algn="ctr">
              <a:lnSpc>
                <a:spcPct val="101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Туризм</a:t>
            </a:r>
            <a:endParaRPr lang="ru-RU" sz="1600" b="1" dirty="0" smtClean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25"/>
          <p:cNvSpPr txBox="1">
            <a:spLocks noChangeArrowheads="1"/>
          </p:cNvSpPr>
          <p:nvPr/>
        </p:nvSpPr>
        <p:spPr bwMode="auto">
          <a:xfrm>
            <a:off x="6324600" y="2362201"/>
            <a:ext cx="2667000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marL="42863" indent="-30163" algn="ctr">
              <a:lnSpc>
                <a:spcPct val="101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Добыча полезных </a:t>
            </a:r>
            <a:r>
              <a:rPr lang="ru-RU" sz="16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ископаемых</a:t>
            </a:r>
            <a:endParaRPr lang="ru-RU" sz="1600" b="1" dirty="0" smtClean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>
            <a:spLocks/>
          </p:cNvSpPr>
          <p:nvPr/>
        </p:nvSpPr>
        <p:spPr bwMode="auto">
          <a:xfrm>
            <a:off x="6781800" y="838200"/>
            <a:ext cx="1593056" cy="1494183"/>
          </a:xfrm>
          <a:custGeom>
            <a:avLst/>
            <a:gdLst>
              <a:gd name="T0" fmla="*/ 605815 w 1595120"/>
              <a:gd name="T1" fmla="*/ 1177 h 1595120"/>
              <a:gd name="T2" fmla="*/ 529154 w 1595120"/>
              <a:gd name="T3" fmla="*/ 10393 h 1595120"/>
              <a:gd name="T4" fmla="*/ 455524 w 1595120"/>
              <a:gd name="T5" fmla="*/ 28308 h 1595120"/>
              <a:gd name="T6" fmla="*/ 385464 w 1595120"/>
              <a:gd name="T7" fmla="*/ 54382 h 1595120"/>
              <a:gd name="T8" fmla="*/ 319514 w 1595120"/>
              <a:gd name="T9" fmla="*/ 88075 h 1595120"/>
              <a:gd name="T10" fmla="*/ 258214 w 1595120"/>
              <a:gd name="T11" fmla="*/ 128847 h 1595120"/>
              <a:gd name="T12" fmla="*/ 202104 w 1595120"/>
              <a:gd name="T13" fmla="*/ 176159 h 1595120"/>
              <a:gd name="T14" fmla="*/ 151724 w 1595120"/>
              <a:gd name="T15" fmla="*/ 229470 h 1595120"/>
              <a:gd name="T16" fmla="*/ 107613 w 1595120"/>
              <a:gd name="T17" fmla="*/ 288242 h 1595120"/>
              <a:gd name="T18" fmla="*/ 70312 w 1595120"/>
              <a:gd name="T19" fmla="*/ 351933 h 1595120"/>
              <a:gd name="T20" fmla="*/ 40360 w 1595120"/>
              <a:gd name="T21" fmla="*/ 420005 h 1595120"/>
              <a:gd name="T22" fmla="*/ 18297 w 1595120"/>
              <a:gd name="T23" fmla="*/ 491917 h 1595120"/>
              <a:gd name="T24" fmla="*/ 4664 w 1595120"/>
              <a:gd name="T25" fmla="*/ 567129 h 1595120"/>
              <a:gd name="T26" fmla="*/ 0 w 1595120"/>
              <a:gd name="T27" fmla="*/ 645103 h 1595120"/>
              <a:gd name="T28" fmla="*/ 4664 w 1595120"/>
              <a:gd name="T29" fmla="*/ 723076 h 1595120"/>
              <a:gd name="T30" fmla="*/ 18297 w 1595120"/>
              <a:gd name="T31" fmla="*/ 798289 h 1595120"/>
              <a:gd name="T32" fmla="*/ 40360 w 1595120"/>
              <a:gd name="T33" fmla="*/ 870202 h 1595120"/>
              <a:gd name="T34" fmla="*/ 70312 w 1595120"/>
              <a:gd name="T35" fmla="*/ 938274 h 1595120"/>
              <a:gd name="T36" fmla="*/ 107613 w 1595120"/>
              <a:gd name="T37" fmla="*/ 1001967 h 1595120"/>
              <a:gd name="T38" fmla="*/ 151724 w 1595120"/>
              <a:gd name="T39" fmla="*/ 1060740 h 1595120"/>
              <a:gd name="T40" fmla="*/ 202104 w 1595120"/>
              <a:gd name="T41" fmla="*/ 1114052 h 1595120"/>
              <a:gd name="T42" fmla="*/ 258214 w 1595120"/>
              <a:gd name="T43" fmla="*/ 1161365 h 1595120"/>
              <a:gd name="T44" fmla="*/ 319514 w 1595120"/>
              <a:gd name="T45" fmla="*/ 1202138 h 1595120"/>
              <a:gd name="T46" fmla="*/ 385464 w 1595120"/>
              <a:gd name="T47" fmla="*/ 1235833 h 1595120"/>
              <a:gd name="T48" fmla="*/ 455524 w 1595120"/>
              <a:gd name="T49" fmla="*/ 1261907 h 1595120"/>
              <a:gd name="T50" fmla="*/ 529154 w 1595120"/>
              <a:gd name="T51" fmla="*/ 1279823 h 1595120"/>
              <a:gd name="T52" fmla="*/ 605815 w 1595120"/>
              <a:gd name="T53" fmla="*/ 1289039 h 1595120"/>
              <a:gd name="T54" fmla="*/ 684411 w 1595120"/>
              <a:gd name="T55" fmla="*/ 1289039 h 1595120"/>
              <a:gd name="T56" fmla="*/ 761072 w 1595120"/>
              <a:gd name="T57" fmla="*/ 1279823 h 1595120"/>
              <a:gd name="T58" fmla="*/ 834702 w 1595120"/>
              <a:gd name="T59" fmla="*/ 1261907 h 1595120"/>
              <a:gd name="T60" fmla="*/ 904762 w 1595120"/>
              <a:gd name="T61" fmla="*/ 1235833 h 1595120"/>
              <a:gd name="T62" fmla="*/ 970713 w 1595120"/>
              <a:gd name="T63" fmla="*/ 1202138 h 1595120"/>
              <a:gd name="T64" fmla="*/ 1032012 w 1595120"/>
              <a:gd name="T65" fmla="*/ 1161365 h 1595120"/>
              <a:gd name="T66" fmla="*/ 1088122 w 1595120"/>
              <a:gd name="T67" fmla="*/ 1114052 h 1595120"/>
              <a:gd name="T68" fmla="*/ 1138502 w 1595120"/>
              <a:gd name="T69" fmla="*/ 1060740 h 1595120"/>
              <a:gd name="T70" fmla="*/ 1182613 w 1595120"/>
              <a:gd name="T71" fmla="*/ 1001967 h 1595120"/>
              <a:gd name="T72" fmla="*/ 1219914 w 1595120"/>
              <a:gd name="T73" fmla="*/ 938274 h 1595120"/>
              <a:gd name="T74" fmla="*/ 1249866 w 1595120"/>
              <a:gd name="T75" fmla="*/ 870202 h 1595120"/>
              <a:gd name="T76" fmla="*/ 1271929 w 1595120"/>
              <a:gd name="T77" fmla="*/ 798289 h 1595120"/>
              <a:gd name="T78" fmla="*/ 1285562 w 1595120"/>
              <a:gd name="T79" fmla="*/ 723076 h 1595120"/>
              <a:gd name="T80" fmla="*/ 1290227 w 1595120"/>
              <a:gd name="T81" fmla="*/ 645103 h 1595120"/>
              <a:gd name="T82" fmla="*/ 1285562 w 1595120"/>
              <a:gd name="T83" fmla="*/ 567129 h 1595120"/>
              <a:gd name="T84" fmla="*/ 1271929 w 1595120"/>
              <a:gd name="T85" fmla="*/ 491917 h 1595120"/>
              <a:gd name="T86" fmla="*/ 1249866 w 1595120"/>
              <a:gd name="T87" fmla="*/ 420005 h 1595120"/>
              <a:gd name="T88" fmla="*/ 1219914 w 1595120"/>
              <a:gd name="T89" fmla="*/ 351933 h 1595120"/>
              <a:gd name="T90" fmla="*/ 1182613 w 1595120"/>
              <a:gd name="T91" fmla="*/ 288242 h 1595120"/>
              <a:gd name="T92" fmla="*/ 1138502 w 1595120"/>
              <a:gd name="T93" fmla="*/ 229470 h 1595120"/>
              <a:gd name="T94" fmla="*/ 1088122 w 1595120"/>
              <a:gd name="T95" fmla="*/ 176159 h 1595120"/>
              <a:gd name="T96" fmla="*/ 1032012 w 1595120"/>
              <a:gd name="T97" fmla="*/ 128847 h 1595120"/>
              <a:gd name="T98" fmla="*/ 970713 w 1595120"/>
              <a:gd name="T99" fmla="*/ 88075 h 1595120"/>
              <a:gd name="T100" fmla="*/ 904762 w 1595120"/>
              <a:gd name="T101" fmla="*/ 54382 h 1595120"/>
              <a:gd name="T102" fmla="*/ 834702 w 1595120"/>
              <a:gd name="T103" fmla="*/ 28308 h 1595120"/>
              <a:gd name="T104" fmla="*/ 761072 w 1595120"/>
              <a:gd name="T105" fmla="*/ 10393 h 1595120"/>
              <a:gd name="T106" fmla="*/ 684411 w 1595120"/>
              <a:gd name="T107" fmla="*/ 1177 h 15951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95120"/>
              <a:gd name="T163" fmla="*/ 0 h 1595120"/>
              <a:gd name="T164" fmla="*/ 1595120 w 1595120"/>
              <a:gd name="T165" fmla="*/ 1595120 h 15951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95120" h="1595120">
                <a:moveTo>
                  <a:pt x="797306" y="0"/>
                </a:moveTo>
                <a:lnTo>
                  <a:pt x="748736" y="1455"/>
                </a:lnTo>
                <a:lnTo>
                  <a:pt x="700937" y="5764"/>
                </a:lnTo>
                <a:lnTo>
                  <a:pt x="653990" y="12845"/>
                </a:lnTo>
                <a:lnTo>
                  <a:pt x="607980" y="22613"/>
                </a:lnTo>
                <a:lnTo>
                  <a:pt x="562989" y="34986"/>
                </a:lnTo>
                <a:lnTo>
                  <a:pt x="519102" y="49880"/>
                </a:lnTo>
                <a:lnTo>
                  <a:pt x="476401" y="67211"/>
                </a:lnTo>
                <a:lnTo>
                  <a:pt x="434970" y="86897"/>
                </a:lnTo>
                <a:lnTo>
                  <a:pt x="394892" y="108853"/>
                </a:lnTo>
                <a:lnTo>
                  <a:pt x="356252" y="132997"/>
                </a:lnTo>
                <a:lnTo>
                  <a:pt x="319131" y="159244"/>
                </a:lnTo>
                <a:lnTo>
                  <a:pt x="283614" y="187512"/>
                </a:lnTo>
                <a:lnTo>
                  <a:pt x="249784" y="217718"/>
                </a:lnTo>
                <a:lnTo>
                  <a:pt x="217724" y="249777"/>
                </a:lnTo>
                <a:lnTo>
                  <a:pt x="187518" y="283606"/>
                </a:lnTo>
                <a:lnTo>
                  <a:pt x="159249" y="319123"/>
                </a:lnTo>
                <a:lnTo>
                  <a:pt x="133001" y="356243"/>
                </a:lnTo>
                <a:lnTo>
                  <a:pt x="108856" y="394883"/>
                </a:lnTo>
                <a:lnTo>
                  <a:pt x="86900" y="434960"/>
                </a:lnTo>
                <a:lnTo>
                  <a:pt x="67213" y="476390"/>
                </a:lnTo>
                <a:lnTo>
                  <a:pt x="49882" y="519091"/>
                </a:lnTo>
                <a:lnTo>
                  <a:pt x="34987" y="562978"/>
                </a:lnTo>
                <a:lnTo>
                  <a:pt x="22614" y="607968"/>
                </a:lnTo>
                <a:lnTo>
                  <a:pt x="12845" y="653978"/>
                </a:lnTo>
                <a:lnTo>
                  <a:pt x="5764" y="700924"/>
                </a:lnTo>
                <a:lnTo>
                  <a:pt x="1455" y="748724"/>
                </a:lnTo>
                <a:lnTo>
                  <a:pt x="0" y="797293"/>
                </a:lnTo>
                <a:lnTo>
                  <a:pt x="1455" y="845862"/>
                </a:lnTo>
                <a:lnTo>
                  <a:pt x="5764" y="893661"/>
                </a:lnTo>
                <a:lnTo>
                  <a:pt x="12845" y="940608"/>
                </a:lnTo>
                <a:lnTo>
                  <a:pt x="22614" y="986618"/>
                </a:lnTo>
                <a:lnTo>
                  <a:pt x="34987" y="1031609"/>
                </a:lnTo>
                <a:lnTo>
                  <a:pt x="49882" y="1075496"/>
                </a:lnTo>
                <a:lnTo>
                  <a:pt x="67213" y="1118197"/>
                </a:lnTo>
                <a:lnTo>
                  <a:pt x="86900" y="1159628"/>
                </a:lnTo>
                <a:lnTo>
                  <a:pt x="108856" y="1199706"/>
                </a:lnTo>
                <a:lnTo>
                  <a:pt x="133001" y="1238347"/>
                </a:lnTo>
                <a:lnTo>
                  <a:pt x="159249" y="1275467"/>
                </a:lnTo>
                <a:lnTo>
                  <a:pt x="187518" y="1310985"/>
                </a:lnTo>
                <a:lnTo>
                  <a:pt x="217724" y="1344815"/>
                </a:lnTo>
                <a:lnTo>
                  <a:pt x="249784" y="1376875"/>
                </a:lnTo>
                <a:lnTo>
                  <a:pt x="283614" y="1407081"/>
                </a:lnTo>
                <a:lnTo>
                  <a:pt x="319131" y="1435349"/>
                </a:lnTo>
                <a:lnTo>
                  <a:pt x="356252" y="1461598"/>
                </a:lnTo>
                <a:lnTo>
                  <a:pt x="394892" y="1485742"/>
                </a:lnTo>
                <a:lnTo>
                  <a:pt x="434970" y="1507699"/>
                </a:lnTo>
                <a:lnTo>
                  <a:pt x="476401" y="1527385"/>
                </a:lnTo>
                <a:lnTo>
                  <a:pt x="519102" y="1544717"/>
                </a:lnTo>
                <a:lnTo>
                  <a:pt x="562989" y="1559611"/>
                </a:lnTo>
                <a:lnTo>
                  <a:pt x="607980" y="1571984"/>
                </a:lnTo>
                <a:lnTo>
                  <a:pt x="653990" y="1581753"/>
                </a:lnTo>
                <a:lnTo>
                  <a:pt x="700937" y="1588834"/>
                </a:lnTo>
                <a:lnTo>
                  <a:pt x="748736" y="1593144"/>
                </a:lnTo>
                <a:lnTo>
                  <a:pt x="797306" y="1594599"/>
                </a:lnTo>
                <a:lnTo>
                  <a:pt x="845875" y="1593144"/>
                </a:lnTo>
                <a:lnTo>
                  <a:pt x="893674" y="1588834"/>
                </a:lnTo>
                <a:lnTo>
                  <a:pt x="940621" y="1581753"/>
                </a:lnTo>
                <a:lnTo>
                  <a:pt x="986631" y="1571984"/>
                </a:lnTo>
                <a:lnTo>
                  <a:pt x="1031622" y="1559611"/>
                </a:lnTo>
                <a:lnTo>
                  <a:pt x="1075509" y="1544717"/>
                </a:lnTo>
                <a:lnTo>
                  <a:pt x="1118210" y="1527385"/>
                </a:lnTo>
                <a:lnTo>
                  <a:pt x="1159641" y="1507699"/>
                </a:lnTo>
                <a:lnTo>
                  <a:pt x="1199719" y="1485742"/>
                </a:lnTo>
                <a:lnTo>
                  <a:pt x="1238359" y="1461598"/>
                </a:lnTo>
                <a:lnTo>
                  <a:pt x="1275480" y="1435349"/>
                </a:lnTo>
                <a:lnTo>
                  <a:pt x="1310997" y="1407081"/>
                </a:lnTo>
                <a:lnTo>
                  <a:pt x="1344827" y="1376875"/>
                </a:lnTo>
                <a:lnTo>
                  <a:pt x="1376887" y="1344815"/>
                </a:lnTo>
                <a:lnTo>
                  <a:pt x="1407093" y="1310985"/>
                </a:lnTo>
                <a:lnTo>
                  <a:pt x="1435362" y="1275467"/>
                </a:lnTo>
                <a:lnTo>
                  <a:pt x="1461610" y="1238347"/>
                </a:lnTo>
                <a:lnTo>
                  <a:pt x="1485755" y="1199706"/>
                </a:lnTo>
                <a:lnTo>
                  <a:pt x="1507711" y="1159628"/>
                </a:lnTo>
                <a:lnTo>
                  <a:pt x="1527398" y="1118197"/>
                </a:lnTo>
                <a:lnTo>
                  <a:pt x="1544729" y="1075496"/>
                </a:lnTo>
                <a:lnTo>
                  <a:pt x="1559624" y="1031609"/>
                </a:lnTo>
                <a:lnTo>
                  <a:pt x="1571997" y="986618"/>
                </a:lnTo>
                <a:lnTo>
                  <a:pt x="1581766" y="940608"/>
                </a:lnTo>
                <a:lnTo>
                  <a:pt x="1588847" y="893661"/>
                </a:lnTo>
                <a:lnTo>
                  <a:pt x="1593156" y="845862"/>
                </a:lnTo>
                <a:lnTo>
                  <a:pt x="1594612" y="797293"/>
                </a:lnTo>
                <a:lnTo>
                  <a:pt x="1593156" y="748724"/>
                </a:lnTo>
                <a:lnTo>
                  <a:pt x="1588847" y="700924"/>
                </a:lnTo>
                <a:lnTo>
                  <a:pt x="1581766" y="653978"/>
                </a:lnTo>
                <a:lnTo>
                  <a:pt x="1571997" y="607968"/>
                </a:lnTo>
                <a:lnTo>
                  <a:pt x="1559624" y="562978"/>
                </a:lnTo>
                <a:lnTo>
                  <a:pt x="1544729" y="519091"/>
                </a:lnTo>
                <a:lnTo>
                  <a:pt x="1527398" y="476390"/>
                </a:lnTo>
                <a:lnTo>
                  <a:pt x="1507711" y="434960"/>
                </a:lnTo>
                <a:lnTo>
                  <a:pt x="1485755" y="394883"/>
                </a:lnTo>
                <a:lnTo>
                  <a:pt x="1461610" y="356243"/>
                </a:lnTo>
                <a:lnTo>
                  <a:pt x="1435362" y="319123"/>
                </a:lnTo>
                <a:lnTo>
                  <a:pt x="1407093" y="283606"/>
                </a:lnTo>
                <a:lnTo>
                  <a:pt x="1376887" y="249777"/>
                </a:lnTo>
                <a:lnTo>
                  <a:pt x="1344827" y="217718"/>
                </a:lnTo>
                <a:lnTo>
                  <a:pt x="1310997" y="187512"/>
                </a:lnTo>
                <a:lnTo>
                  <a:pt x="1275480" y="159244"/>
                </a:lnTo>
                <a:lnTo>
                  <a:pt x="1238359" y="132997"/>
                </a:lnTo>
                <a:lnTo>
                  <a:pt x="1199719" y="108853"/>
                </a:lnTo>
                <a:lnTo>
                  <a:pt x="1159641" y="86897"/>
                </a:lnTo>
                <a:lnTo>
                  <a:pt x="1118210" y="67211"/>
                </a:lnTo>
                <a:lnTo>
                  <a:pt x="1075509" y="49880"/>
                </a:lnTo>
                <a:lnTo>
                  <a:pt x="1031622" y="34986"/>
                </a:lnTo>
                <a:lnTo>
                  <a:pt x="986631" y="22613"/>
                </a:lnTo>
                <a:lnTo>
                  <a:pt x="940621" y="12845"/>
                </a:lnTo>
                <a:lnTo>
                  <a:pt x="893674" y="5764"/>
                </a:lnTo>
                <a:lnTo>
                  <a:pt x="845875" y="1455"/>
                </a:lnTo>
                <a:lnTo>
                  <a:pt x="79730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74" name="Picture 2" descr="D:\!!! БАЖЕНОВА СВ\РАБОТА С РАЙОНАМИ\Инвестиционные паспорта районов\Колосовский (размещено)\картинки\gratis-png-mineria-de-oro-minas-de-diamante-negro-conserva-regional-martillo-y-seleccion-ley-minera-carbo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1051744" cy="1051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iki.obr55.ru/images/c/cd/KolosPlot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0"/>
            <a:ext cx="8534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rasfokus.ru/images/photos/medium/79665f80cc677827162702b24bd1ef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8915400" cy="3505200"/>
          </a:xfrm>
          <a:prstGeom prst="rect">
            <a:avLst/>
          </a:prstGeom>
          <a:noFill/>
        </p:spPr>
      </p:pic>
      <p:sp>
        <p:nvSpPr>
          <p:cNvPr id="18433" name="object 2"/>
          <p:cNvSpPr>
            <a:spLocks/>
          </p:cNvSpPr>
          <p:nvPr/>
        </p:nvSpPr>
        <p:spPr bwMode="auto">
          <a:xfrm>
            <a:off x="228600" y="533400"/>
            <a:ext cx="7613650" cy="395288"/>
          </a:xfrm>
          <a:custGeom>
            <a:avLst/>
            <a:gdLst>
              <a:gd name="T0" fmla="*/ 0 w 5555615"/>
              <a:gd name="T1" fmla="*/ 395136 h 394969"/>
              <a:gd name="T2" fmla="*/ 7613217 w 5555615"/>
              <a:gd name="T3" fmla="*/ 395136 h 394969"/>
              <a:gd name="T4" fmla="*/ 7613217 w 5555615"/>
              <a:gd name="T5" fmla="*/ 0 h 394969"/>
              <a:gd name="T6" fmla="*/ 0 w 5555615"/>
              <a:gd name="T7" fmla="*/ 0 h 394969"/>
              <a:gd name="T8" fmla="*/ 0 w 5555615"/>
              <a:gd name="T9" fmla="*/ 395136 h 394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5615"/>
              <a:gd name="T16" fmla="*/ 0 h 394969"/>
              <a:gd name="T17" fmla="*/ 5555615 w 5555615"/>
              <a:gd name="T18" fmla="*/ 394969 h 394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467600" cy="39687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500" spc="-70" dirty="0" smtClean="0">
                <a:solidFill>
                  <a:srgbClr val="FFFFFF"/>
                </a:solidFill>
              </a:rPr>
              <a:t>Проекты, требующие финансирования</a:t>
            </a:r>
            <a:endParaRPr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2590800"/>
            <a:ext cx="26670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работы по вводу в эксплуатацию убойного цеха в с.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Строкино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(Объект является собственностью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Строкинского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сельского поселения, возможна аренда или продажа имущества). 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gekkold.com/images/projects/gup-groznensky-myasokombinat/gup-groznensky-myasokombina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4" y="990600"/>
            <a:ext cx="2657475" cy="157556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48000" y="2590800"/>
            <a:ext cx="29718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работы по вводу в Ввод в эксплуатацию коптильного цеха в с. Колосовка (Объект является собственностью сельпо «Пищекомбинат», возможна аренда или продажа имущества, коммуникации подведены).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s://img-fotki.yandex.ru/get/9164/39350380.27/0_dfbd9_c646dce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90600"/>
            <a:ext cx="2971800" cy="1523999"/>
          </a:xfrm>
          <a:prstGeom prst="rect">
            <a:avLst/>
          </a:prstGeom>
          <a:noFill/>
        </p:spPr>
      </p:pic>
      <p:pic>
        <p:nvPicPr>
          <p:cNvPr id="2050" name="Picture 2" descr="http://mouo.kolos.obr55.ru/files/2019/01/%D0%BD%D0%B2%D0%B8%D0%B7%D0%B8%D1%8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90601"/>
            <a:ext cx="2667000" cy="152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72200" y="2590800"/>
            <a:ext cx="2743200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Развитие туризма (На территории муниципального района расположен музей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Кутилова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районный краеведческий музей, географический центр Омской области, разнообразный животный и растительный мир, живописный берег реки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Оши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760</Words>
  <Application>Microsoft Office PowerPoint</Application>
  <PresentationFormat>Экран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КОЛОСОВСКИЙ МУНИЦИПАЛЬНЫЙ РАЙОН ОМСКОЙ ОБЛАСТИ                                                  Инвестиционный профиль</vt:lpstr>
      <vt:lpstr>Слайд 2</vt:lpstr>
      <vt:lpstr>Наши преимущества</vt:lpstr>
      <vt:lpstr>Ключевые отрасли района</vt:lpstr>
      <vt:lpstr>Ключевые отрасли района</vt:lpstr>
      <vt:lpstr>Слайд 6</vt:lpstr>
      <vt:lpstr>Слайд 7</vt:lpstr>
      <vt:lpstr>Перспективные отрасли инвестирования</vt:lpstr>
      <vt:lpstr>Проекты, требующие финансирования</vt:lpstr>
      <vt:lpstr>Слайд 10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ОМСКАЯ ОБЛАСТЬ Конкурентные преимущества</dc:title>
  <dc:creator>ksamodinskiy</dc:creator>
  <cp:lastModifiedBy>Артемьева О_С</cp:lastModifiedBy>
  <cp:revision>285</cp:revision>
  <dcterms:created xsi:type="dcterms:W3CDTF">2019-02-22T07:19:09Z</dcterms:created>
  <dcterms:modified xsi:type="dcterms:W3CDTF">2024-01-30T10:44:13Z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2019-02-22T00:00:00Z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2019-02-22T00:00:00Z</vt:filetime>
  </property>
</Properties>
</file>